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8288000" cy="10287000"/>
  <p:notesSz cx="6858000" cy="9144000"/>
  <p:embeddedFontLst>
    <p:embeddedFont>
      <p:font typeface="Telegraf" panose="020B0604020202020204" charset="0"/>
      <p:regular r:id="rId14"/>
    </p:embeddedFont>
    <p:embeddedFont>
      <p:font typeface="Telegraf Medium" panose="020B0604020202020204" charset="0"/>
      <p:regular r:id="rId15"/>
    </p:embeddedFont>
    <p:embeddedFont>
      <p:font typeface="Times New Roman Bold" panose="020B0604020202020204" charset="0"/>
      <p:regular r:id="rId16"/>
    </p:embeddedFont>
    <p:embeddedFont>
      <p:font typeface="Times New Roman Italics" panose="020B0604020202020204" charset="0"/>
      <p:regular r:id="rId17"/>
    </p:embeddedFont>
    <p:embeddedFont>
      <p:font typeface="Times New Roman Ultra-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696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sv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338792" y="0"/>
            <a:ext cx="0" cy="4647138"/>
          </a:xfrm>
          <a:prstGeom prst="line">
            <a:avLst/>
          </a:prstGeom>
          <a:ln w="9525" cap="rnd">
            <a:solidFill>
              <a:srgbClr val="62626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-24654" y="4647138"/>
            <a:ext cx="18312654" cy="5639862"/>
          </a:xfrm>
          <a:custGeom>
            <a:avLst/>
            <a:gdLst/>
            <a:ahLst/>
            <a:cxnLst/>
            <a:rect l="l" t="t" r="r" b="b"/>
            <a:pathLst>
              <a:path w="18312654" h="5639862">
                <a:moveTo>
                  <a:pt x="0" y="0"/>
                </a:moveTo>
                <a:lnTo>
                  <a:pt x="18312654" y="0"/>
                </a:lnTo>
                <a:lnTo>
                  <a:pt x="18312654" y="5639862"/>
                </a:lnTo>
                <a:lnTo>
                  <a:pt x="0" y="5639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311" b="-3309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6338792" cy="4647138"/>
          </a:xfrm>
          <a:custGeom>
            <a:avLst/>
            <a:gdLst/>
            <a:ahLst/>
            <a:cxnLst/>
            <a:rect l="l" t="t" r="r" b="b"/>
            <a:pathLst>
              <a:path w="6338792" h="4647138">
                <a:moveTo>
                  <a:pt x="0" y="0"/>
                </a:moveTo>
                <a:lnTo>
                  <a:pt x="6338792" y="0"/>
                </a:lnTo>
                <a:lnTo>
                  <a:pt x="6338792" y="4647138"/>
                </a:lnTo>
                <a:lnTo>
                  <a:pt x="0" y="4647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357" r="-3161" b="-2035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6576" y="955128"/>
            <a:ext cx="2966010" cy="244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77"/>
              </a:lnSpc>
            </a:pPr>
            <a:r>
              <a:rPr lang="en-US" sz="1741" spc="26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"АҚМОЛА ОБЛЫСЫ БІЛІМ БАСҚАРМАСЫНЫҢ КӨКШЕТАУ ҚАЛАСЫ БОЙЫНША БІЛІМ БӨЛІМІНІҢ КӨКШЕТАУ ҚАЛАСЫНЫҢ № 9 ЖАЛПЫ ОРТА БІЛІМ БЕРЕТІН МЕКТЕБІ" КОММУНАЛДЫҚ МЕМЛЕКЕТТІК МЕКЕМЕСІ</a:t>
            </a:r>
          </a:p>
        </p:txBody>
      </p:sp>
      <p:sp>
        <p:nvSpPr>
          <p:cNvPr id="8" name="Freeform 8"/>
          <p:cNvSpPr/>
          <p:nvPr/>
        </p:nvSpPr>
        <p:spPr>
          <a:xfrm>
            <a:off x="3777247" y="1028700"/>
            <a:ext cx="2356757" cy="2356757"/>
          </a:xfrm>
          <a:custGeom>
            <a:avLst/>
            <a:gdLst/>
            <a:ahLst/>
            <a:cxnLst/>
            <a:rect l="l" t="t" r="r" b="b"/>
            <a:pathLst>
              <a:path w="2356757" h="2356757">
                <a:moveTo>
                  <a:pt x="0" y="0"/>
                </a:moveTo>
                <a:lnTo>
                  <a:pt x="2356757" y="0"/>
                </a:lnTo>
                <a:lnTo>
                  <a:pt x="2356757" y="2356757"/>
                </a:lnTo>
                <a:lnTo>
                  <a:pt x="0" y="2356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CE906-8D96-17B9-5CC4-3CD172886621}"/>
              </a:ext>
            </a:extLst>
          </p:cNvPr>
          <p:cNvSpPr txBox="1"/>
          <p:nvPr/>
        </p:nvSpPr>
        <p:spPr>
          <a:xfrm>
            <a:off x="7539128" y="607320"/>
            <a:ext cx="986733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2024-2025 </a:t>
            </a:r>
            <a:r>
              <a:rPr lang="ru-RU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жылының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жұмысы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жылдық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есебі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1037" y="1455332"/>
            <a:ext cx="425367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DDA1E5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1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0" y="1488669"/>
            <a:ext cx="9212869" cy="0"/>
          </a:xfrm>
          <a:prstGeom prst="line">
            <a:avLst/>
          </a:prstGeom>
          <a:ln w="47625" cap="flat">
            <a:solidFill>
              <a:srgbClr val="DDA1E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-66493" y="2227809"/>
            <a:ext cx="9279362" cy="0"/>
          </a:xfrm>
          <a:prstGeom prst="line">
            <a:avLst/>
          </a:prstGeom>
          <a:ln w="47625" cap="flat">
            <a:solidFill>
              <a:srgbClr val="DDA1E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-40714" y="2998765"/>
            <a:ext cx="9253582" cy="0"/>
          </a:xfrm>
          <a:prstGeom prst="line">
            <a:avLst/>
          </a:prstGeom>
          <a:ln w="47625" cap="flat">
            <a:solidFill>
              <a:srgbClr val="DDA1E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66493" y="3876017"/>
            <a:ext cx="9279362" cy="49054"/>
          </a:xfrm>
          <a:prstGeom prst="line">
            <a:avLst/>
          </a:prstGeom>
          <a:ln w="47625" cap="flat">
            <a:solidFill>
              <a:srgbClr val="DDA1E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607091" y="4031592"/>
            <a:ext cx="8321874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«Білікті білім жинап кәсіп етер, білімнің дәмін татып өсіп өнер»</a:t>
            </a:r>
          </a:p>
        </p:txBody>
      </p:sp>
      <p:sp>
        <p:nvSpPr>
          <p:cNvPr id="8" name="AutoShape 8"/>
          <p:cNvSpPr/>
          <p:nvPr/>
        </p:nvSpPr>
        <p:spPr>
          <a:xfrm>
            <a:off x="607091" y="1488669"/>
            <a:ext cx="0" cy="3654831"/>
          </a:xfrm>
          <a:prstGeom prst="line">
            <a:avLst/>
          </a:prstGeom>
          <a:ln w="47625" cap="flat">
            <a:solidFill>
              <a:srgbClr val="DDA1E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66493" y="5229225"/>
            <a:ext cx="18354471" cy="4762"/>
          </a:xfrm>
          <a:prstGeom prst="line">
            <a:avLst/>
          </a:prstGeom>
          <a:ln w="171450" cap="flat">
            <a:solidFill>
              <a:srgbClr val="B080C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9262090" y="0"/>
            <a:ext cx="9025910" cy="5162044"/>
          </a:xfrm>
          <a:custGeom>
            <a:avLst/>
            <a:gdLst/>
            <a:ahLst/>
            <a:cxnLst/>
            <a:rect l="l" t="t" r="r" b="b"/>
            <a:pathLst>
              <a:path w="9025910" h="5162044">
                <a:moveTo>
                  <a:pt x="0" y="0"/>
                </a:moveTo>
                <a:lnTo>
                  <a:pt x="9025910" y="0"/>
                </a:lnTo>
                <a:lnTo>
                  <a:pt x="9025910" y="5162044"/>
                </a:lnTo>
                <a:lnTo>
                  <a:pt x="0" y="5162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29" t="-140972" r="-5606" b="-17578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810010" y="5304846"/>
            <a:ext cx="6477968" cy="4982154"/>
          </a:xfrm>
          <a:custGeom>
            <a:avLst/>
            <a:gdLst/>
            <a:ahLst/>
            <a:cxnLst/>
            <a:rect l="l" t="t" r="r" b="b"/>
            <a:pathLst>
              <a:path w="6477968" h="4982154">
                <a:moveTo>
                  <a:pt x="0" y="0"/>
                </a:moveTo>
                <a:lnTo>
                  <a:pt x="6477968" y="0"/>
                </a:lnTo>
                <a:lnTo>
                  <a:pt x="6477968" y="4982154"/>
                </a:lnTo>
                <a:lnTo>
                  <a:pt x="0" y="4982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687" t="-132091" r="-13592" b="-16790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305521"/>
            <a:ext cx="3610808" cy="4981479"/>
          </a:xfrm>
          <a:custGeom>
            <a:avLst/>
            <a:gdLst/>
            <a:ahLst/>
            <a:cxnLst/>
            <a:rect l="l" t="t" r="r" b="b"/>
            <a:pathLst>
              <a:path w="3610808" h="4981479">
                <a:moveTo>
                  <a:pt x="0" y="0"/>
                </a:moveTo>
                <a:lnTo>
                  <a:pt x="3610808" y="0"/>
                </a:lnTo>
                <a:lnTo>
                  <a:pt x="3610808" y="4981479"/>
                </a:lnTo>
                <a:lnTo>
                  <a:pt x="0" y="49814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561" t="-42044" r="-1739" b="-54332"/>
            </a:stretch>
          </a:blipFill>
        </p:spPr>
      </p:sp>
      <p:sp>
        <p:nvSpPr>
          <p:cNvPr id="13" name="AutoShape 13"/>
          <p:cNvSpPr/>
          <p:nvPr/>
        </p:nvSpPr>
        <p:spPr>
          <a:xfrm>
            <a:off x="11876685" y="5143500"/>
            <a:ext cx="0" cy="5321660"/>
          </a:xfrm>
          <a:prstGeom prst="line">
            <a:avLst/>
          </a:prstGeom>
          <a:ln w="133350" cap="flat">
            <a:solidFill>
              <a:srgbClr val="DDA1E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H="1">
            <a:off x="3678116" y="5304846"/>
            <a:ext cx="0" cy="4982154"/>
          </a:xfrm>
          <a:prstGeom prst="line">
            <a:avLst/>
          </a:prstGeom>
          <a:ln w="133350" cap="flat">
            <a:solidFill>
              <a:srgbClr val="DDA1E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3744791" y="5305521"/>
            <a:ext cx="8065219" cy="4981479"/>
          </a:xfrm>
          <a:custGeom>
            <a:avLst/>
            <a:gdLst/>
            <a:ahLst/>
            <a:cxnLst/>
            <a:rect l="l" t="t" r="r" b="b"/>
            <a:pathLst>
              <a:path w="8065219" h="4981479">
                <a:moveTo>
                  <a:pt x="0" y="0"/>
                </a:moveTo>
                <a:lnTo>
                  <a:pt x="8065219" y="0"/>
                </a:lnTo>
                <a:lnTo>
                  <a:pt x="8065219" y="4981479"/>
                </a:lnTo>
                <a:lnTo>
                  <a:pt x="0" y="4981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255" b="-13708"/>
            </a:stretch>
          </a:blipFill>
        </p:spPr>
      </p:sp>
      <p:sp>
        <p:nvSpPr>
          <p:cNvPr id="16" name="AutoShape 16"/>
          <p:cNvSpPr/>
          <p:nvPr/>
        </p:nvSpPr>
        <p:spPr>
          <a:xfrm flipH="1">
            <a:off x="9262090" y="0"/>
            <a:ext cx="17579" cy="5143500"/>
          </a:xfrm>
          <a:prstGeom prst="line">
            <a:avLst/>
          </a:prstGeom>
          <a:ln w="133350" cap="flat">
            <a:solidFill>
              <a:srgbClr val="DDA1E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304494" y="93168"/>
            <a:ext cx="1285613" cy="1266913"/>
          </a:xfrm>
          <a:custGeom>
            <a:avLst/>
            <a:gdLst/>
            <a:ahLst/>
            <a:cxnLst/>
            <a:rect l="l" t="t" r="r" b="b"/>
            <a:pathLst>
              <a:path w="1285613" h="1266913">
                <a:moveTo>
                  <a:pt x="0" y="0"/>
                </a:moveTo>
                <a:lnTo>
                  <a:pt x="1285613" y="0"/>
                </a:lnTo>
                <a:lnTo>
                  <a:pt x="1285613" y="1266914"/>
                </a:lnTo>
                <a:lnTo>
                  <a:pt x="0" y="12669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28700" y="1520609"/>
            <a:ext cx="7449453" cy="51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3"/>
              </a:lnSpc>
            </a:pPr>
            <a:r>
              <a:rPr lang="en-US" sz="23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«Еңбек - қуаныш, жалқаулық - айырылмас азап.»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1037" y="2261147"/>
            <a:ext cx="377093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DDA1E5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9228" y="3066742"/>
            <a:ext cx="230531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DDA1E5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228" y="4105169"/>
            <a:ext cx="320711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DDA1E5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59538" y="2308772"/>
            <a:ext cx="7638970" cy="470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  <a:spcBef>
                <a:spcPct val="0"/>
              </a:spcBef>
            </a:pPr>
            <a:r>
              <a:rPr lang="en-US" sz="248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«Көп еңбек еткенге бақыт басын иеді.»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98838" y="90082"/>
            <a:ext cx="7079315" cy="122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4"/>
              </a:lnSpc>
            </a:pPr>
            <a:r>
              <a:rPr lang="en-US" sz="2499" b="1" spc="37">
                <a:solidFill>
                  <a:srgbClr val="DDA1E5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СӘУІР</a:t>
            </a:r>
          </a:p>
          <a:p>
            <a:pPr algn="ctr">
              <a:lnSpc>
                <a:spcPts val="3124"/>
              </a:lnSpc>
            </a:pPr>
            <a:r>
              <a:rPr lang="en-US" sz="2499" spc="37">
                <a:solidFill>
                  <a:srgbClr val="DDA1E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«Еңбекқорлық пен кәсіби біліктілік айы»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3003527"/>
            <a:ext cx="7261260" cy="87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«Болашағы зор мамандықтар жоқ, тек болашағы зор мамандар бар»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3699BD-D86B-2A58-0239-6927B25E11DA}"/>
              </a:ext>
            </a:extLst>
          </p:cNvPr>
          <p:cNvSpPr txBox="1"/>
          <p:nvPr/>
        </p:nvSpPr>
        <p:spPr>
          <a:xfrm>
            <a:off x="457200" y="495300"/>
            <a:ext cx="8077200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жанындағы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жазғы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сауықтыру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танымдық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лагерінің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есеп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9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беретін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адам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өміріндегі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романтикалық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ойын-сауық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іс-әрекетті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еркіндігі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жинақталған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шиеленісті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жеңілдету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жұмсалған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күш-жігерді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толықтыру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денсаулықты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қалпына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ұжымдағы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еркін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қарым-қатынас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мектебімізде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Танымдық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күндізгі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сауықтыру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лагері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істейді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Мектебіміздің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базасындағы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сауықтыру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лагерінің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алдымен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өскелең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ұрпақтың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денсаулығын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сақтау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нығайту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адамгершілік-еріктік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қасиеттерді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ұжымшылдық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сезімдерін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көзқарасты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02.06.2025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13.06.2025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Лагерьге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1-4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сыныптардан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6-12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аралығындағы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 бала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қабылдау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өтініштері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жүргізілді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Ауысымның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ұзақтығы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лагерь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режимінде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сауықтыру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шаралары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сауықтыру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қарастырылған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сауықтыру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лагерінде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сағат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10.00-ден 12.00-ге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Үстел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ойындары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дойбы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спорттық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стенд,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қауіпсіздік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бұрышы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жасалды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Күндізгі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лагерьдің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мақсаттары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қойылып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ойдағыдай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асырылды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77AA11-4032-D117-83EE-A8869E136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510654"/>
            <a:ext cx="4267200" cy="38286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590868-D388-7101-C197-E7E358937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200" y="523732"/>
            <a:ext cx="4267200" cy="38155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0FDF7A-A6F3-5A32-3A85-62BFCBBE1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5143499"/>
            <a:ext cx="4343400" cy="40618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E05C5F-933A-C22E-B2F9-1FA2F967C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6400" y="5146342"/>
            <a:ext cx="4191000" cy="405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61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9816E5-DACF-8D58-3BD7-77288D3E242C}"/>
              </a:ext>
            </a:extLst>
          </p:cNvPr>
          <p:cNvSpPr txBox="1"/>
          <p:nvPr/>
        </p:nvSpPr>
        <p:spPr>
          <a:xfrm>
            <a:off x="685800" y="647700"/>
            <a:ext cx="1630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Спорт </a:t>
            </a:r>
            <a:r>
              <a:rPr lang="ru-RU" dirty="0" err="1"/>
              <a:t>денсаулық</a:t>
            </a:r>
            <a:r>
              <a:rPr lang="ru-RU" dirty="0"/>
              <a:t> </a:t>
            </a:r>
            <a:r>
              <a:rPr lang="ru-RU" dirty="0" err="1"/>
              <a:t>кепілі</a:t>
            </a:r>
            <a:r>
              <a:rPr lang="ru-RU" dirty="0"/>
              <a:t> </a:t>
            </a:r>
          </a:p>
          <a:p>
            <a:r>
              <a:rPr lang="ru-RU" dirty="0" err="1"/>
              <a:t>Бассейнде</a:t>
            </a:r>
            <a:r>
              <a:rPr lang="ru-RU" dirty="0"/>
              <a:t> </a:t>
            </a:r>
            <a:r>
              <a:rPr lang="ru-RU" dirty="0" err="1"/>
              <a:t>сергіп</a:t>
            </a:r>
            <a:r>
              <a:rPr lang="ru-RU" dirty="0"/>
              <a:t>, </a:t>
            </a:r>
            <a:r>
              <a:rPr lang="ru-RU" dirty="0" err="1"/>
              <a:t>спорттық</a:t>
            </a:r>
            <a:r>
              <a:rPr lang="ru-RU" dirty="0"/>
              <a:t> </a:t>
            </a:r>
            <a:r>
              <a:rPr lang="ru-RU" dirty="0" err="1"/>
              <a:t>көңіл</a:t>
            </a:r>
            <a:r>
              <a:rPr lang="ru-RU" dirty="0"/>
              <a:t> </a:t>
            </a:r>
            <a:r>
              <a:rPr lang="ru-RU" dirty="0" err="1"/>
              <a:t>күймен</a:t>
            </a:r>
            <a:r>
              <a:rPr lang="ru-RU" dirty="0"/>
              <a:t> </a:t>
            </a:r>
            <a:r>
              <a:rPr lang="ru-RU" dirty="0" err="1"/>
              <a:t>уақыт</a:t>
            </a:r>
            <a:r>
              <a:rPr lang="ru-RU" dirty="0"/>
              <a:t> </a:t>
            </a:r>
            <a:r>
              <a:rPr lang="ru-RU" dirty="0" err="1"/>
              <a:t>өткізді</a:t>
            </a:r>
            <a:r>
              <a:rPr lang="ru-RU" dirty="0"/>
              <a:t>.</a:t>
            </a:r>
          </a:p>
          <a:p>
            <a:r>
              <a:rPr lang="ru-RU" dirty="0" err="1"/>
              <a:t>Балалар</a:t>
            </a:r>
            <a:r>
              <a:rPr lang="ru-RU" dirty="0"/>
              <a:t> </a:t>
            </a:r>
            <a:r>
              <a:rPr lang="ru-RU" dirty="0" err="1"/>
              <a:t>ерекше</a:t>
            </a:r>
            <a:r>
              <a:rPr lang="ru-RU" dirty="0"/>
              <a:t> </a:t>
            </a:r>
            <a:r>
              <a:rPr lang="ru-RU" dirty="0" err="1"/>
              <a:t>қызығушылықпен</a:t>
            </a:r>
            <a:r>
              <a:rPr lang="ru-RU" dirty="0"/>
              <a:t> </a:t>
            </a:r>
            <a:r>
              <a:rPr lang="ru-RU" dirty="0" err="1"/>
              <a:t>қатысып</a:t>
            </a:r>
            <a:r>
              <a:rPr lang="ru-RU" dirty="0"/>
              <a:t>, </a:t>
            </a:r>
            <a:r>
              <a:rPr lang="ru-RU" dirty="0" err="1"/>
              <a:t>белсенділік</a:t>
            </a:r>
            <a:r>
              <a:rPr lang="ru-RU" dirty="0"/>
              <a:t> </a:t>
            </a:r>
            <a:r>
              <a:rPr lang="ru-RU" dirty="0" err="1"/>
              <a:t>танытты</a:t>
            </a:r>
            <a:r>
              <a:rPr lang="ru-RU" dirty="0"/>
              <a:t>. </a:t>
            </a:r>
            <a:r>
              <a:rPr lang="ru-RU" dirty="0" err="1"/>
              <a:t>Іс</a:t>
            </a:r>
            <a:r>
              <a:rPr lang="ru-RU" dirty="0"/>
              <a:t>-шара </a:t>
            </a:r>
            <a:r>
              <a:rPr lang="ru-RU" dirty="0" err="1"/>
              <a:t>өз</a:t>
            </a:r>
            <a:r>
              <a:rPr lang="ru-RU" dirty="0"/>
              <a:t> </a:t>
            </a:r>
            <a:r>
              <a:rPr lang="ru-RU" dirty="0" err="1"/>
              <a:t>мақсатына</a:t>
            </a:r>
            <a:r>
              <a:rPr lang="ru-RU" dirty="0"/>
              <a:t> </a:t>
            </a:r>
            <a:r>
              <a:rPr lang="ru-RU" dirty="0" err="1"/>
              <a:t>жетіп</a:t>
            </a:r>
            <a:r>
              <a:rPr lang="ru-RU" dirty="0"/>
              <a:t>, </a:t>
            </a:r>
            <a:r>
              <a:rPr lang="ru-RU" dirty="0" err="1"/>
              <a:t>тәрбиелік</a:t>
            </a:r>
            <a:r>
              <a:rPr lang="ru-RU" dirty="0"/>
              <a:t> </a:t>
            </a:r>
            <a:r>
              <a:rPr lang="ru-RU" dirty="0" err="1"/>
              <a:t>мәні</a:t>
            </a:r>
            <a:r>
              <a:rPr lang="ru-RU" dirty="0"/>
              <a:t> </a:t>
            </a:r>
            <a:r>
              <a:rPr lang="ru-RU" dirty="0" err="1"/>
              <a:t>зор</a:t>
            </a:r>
            <a:r>
              <a:rPr lang="ru-RU" dirty="0"/>
              <a:t> </a:t>
            </a:r>
            <a:r>
              <a:rPr lang="ru-RU" dirty="0" err="1"/>
              <a:t>болды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FA2957-9620-DA27-863B-298A6A2D3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14500"/>
            <a:ext cx="5486400" cy="38408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7F59C5-F8BA-AEB1-D4B8-4D352F287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685501"/>
            <a:ext cx="3505200" cy="38408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6B42D-5E62-BC2B-AE54-6E64AFAF2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438" y="1685500"/>
            <a:ext cx="4275161" cy="38408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13D17E-D7DC-672F-4B45-3A545D6C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6438900"/>
            <a:ext cx="4953000" cy="3352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8706D7-EEB6-5EF6-7937-F771BF391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6438900"/>
            <a:ext cx="510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00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9748"/>
            <a:ext cx="18288000" cy="10306663"/>
          </a:xfrm>
          <a:custGeom>
            <a:avLst/>
            <a:gdLst/>
            <a:ahLst/>
            <a:cxnLst/>
            <a:rect l="l" t="t" r="r" b="b"/>
            <a:pathLst>
              <a:path w="18288000" h="10306663">
                <a:moveTo>
                  <a:pt x="0" y="0"/>
                </a:moveTo>
                <a:lnTo>
                  <a:pt x="18288000" y="0"/>
                </a:lnTo>
                <a:lnTo>
                  <a:pt x="18288000" y="10306663"/>
                </a:lnTo>
                <a:lnTo>
                  <a:pt x="0" y="10306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9" b="-7720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76233" y="272415"/>
            <a:ext cx="3813191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0"/>
              </a:lnSpc>
            </a:pPr>
            <a:r>
              <a:rPr lang="en-US" sz="4200" b="1">
                <a:solidFill>
                  <a:srgbClr val="000000"/>
                </a:solidFill>
                <a:latin typeface="Times New Roman Ultra-Bold"/>
                <a:ea typeface="Times New Roman Ultra-Bold"/>
                <a:cs typeface="Times New Roman Ultra-Bold"/>
                <a:sym typeface="Times New Roman Ultra-Bold"/>
              </a:rPr>
              <a:t>АЙ САЙЫН: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0275" y="1149009"/>
            <a:ext cx="7967999" cy="842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3"/>
              </a:lnSpc>
            </a:pPr>
            <a:r>
              <a:rPr lang="en-US" sz="2959" i="1">
                <a:solidFill>
                  <a:srgbClr val="000000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Қыркүйек </a:t>
            </a:r>
            <a:r>
              <a:rPr lang="en-US" sz="295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еңбекқорлық және кәсіби біліктілік айы;</a:t>
            </a:r>
          </a:p>
          <a:p>
            <a:pPr algn="ctr">
              <a:lnSpc>
                <a:spcPts val="4143"/>
              </a:lnSpc>
              <a:spcBef>
                <a:spcPct val="0"/>
              </a:spcBef>
            </a:pPr>
            <a:r>
              <a:rPr lang="en-US" sz="2959" i="1">
                <a:solidFill>
                  <a:srgbClr val="000000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Қазан </a:t>
            </a:r>
            <a:r>
              <a:rPr lang="en-US" sz="295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тәуелсіздік және отаншылдық айы;</a:t>
            </a:r>
          </a:p>
          <a:p>
            <a:pPr algn="ctr">
              <a:lnSpc>
                <a:spcPts val="4143"/>
              </a:lnSpc>
              <a:spcBef>
                <a:spcPct val="0"/>
              </a:spcBef>
            </a:pPr>
            <a:r>
              <a:rPr lang="en-US" sz="2959" i="1">
                <a:solidFill>
                  <a:srgbClr val="000000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Қараша </a:t>
            </a:r>
            <a:r>
              <a:rPr lang="en-US" sz="295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әділдік және жауапкершілік айы;</a:t>
            </a:r>
          </a:p>
          <a:p>
            <a:pPr algn="ctr">
              <a:lnSpc>
                <a:spcPts val="4143"/>
              </a:lnSpc>
              <a:spcBef>
                <a:spcPct val="0"/>
              </a:spcBef>
            </a:pPr>
            <a:r>
              <a:rPr lang="en-US" sz="2959" i="1">
                <a:solidFill>
                  <a:srgbClr val="000000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Желтоқсан </a:t>
            </a:r>
            <a:r>
              <a:rPr lang="en-US" sz="295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бірлік және ынтымақ айы;</a:t>
            </a:r>
          </a:p>
          <a:p>
            <a:pPr algn="ctr">
              <a:lnSpc>
                <a:spcPts val="4143"/>
              </a:lnSpc>
              <a:spcBef>
                <a:spcPct val="0"/>
              </a:spcBef>
            </a:pPr>
            <a:r>
              <a:rPr lang="en-US" sz="2959" i="1">
                <a:solidFill>
                  <a:srgbClr val="000000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Қаңтар </a:t>
            </a:r>
            <a:r>
              <a:rPr lang="en-US" sz="295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заң және тәртіп айы;</a:t>
            </a:r>
          </a:p>
          <a:p>
            <a:pPr algn="ctr">
              <a:lnSpc>
                <a:spcPts val="4143"/>
              </a:lnSpc>
              <a:spcBef>
                <a:spcPct val="0"/>
              </a:spcBef>
            </a:pPr>
            <a:r>
              <a:rPr lang="en-US" sz="2959" i="1">
                <a:solidFill>
                  <a:srgbClr val="000000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Ақпан </a:t>
            </a:r>
            <a:r>
              <a:rPr lang="en-US" sz="295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жасампаздық және жаңашылдық айы;</a:t>
            </a:r>
          </a:p>
          <a:p>
            <a:pPr algn="ctr">
              <a:lnSpc>
                <a:spcPts val="4143"/>
              </a:lnSpc>
              <a:spcBef>
                <a:spcPct val="0"/>
              </a:spcBef>
            </a:pPr>
            <a:r>
              <a:rPr lang="en-US" sz="2959" i="1">
                <a:solidFill>
                  <a:srgbClr val="000000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Наурыз </a:t>
            </a:r>
            <a:r>
              <a:rPr lang="en-US" sz="295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тәуелсіздік және отаншылдық айы;</a:t>
            </a:r>
          </a:p>
          <a:p>
            <a:pPr algn="ctr">
              <a:lnSpc>
                <a:spcPts val="4143"/>
              </a:lnSpc>
              <a:spcBef>
                <a:spcPct val="0"/>
              </a:spcBef>
            </a:pPr>
            <a:r>
              <a:rPr lang="en-US" sz="2959" i="1">
                <a:solidFill>
                  <a:srgbClr val="000000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Сәуір </a:t>
            </a:r>
            <a:r>
              <a:rPr lang="en-US" sz="295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еңбекқорлық және кәсіби біліктілік айы;</a:t>
            </a:r>
          </a:p>
          <a:p>
            <a:pPr algn="ctr">
              <a:lnSpc>
                <a:spcPts val="4143"/>
              </a:lnSpc>
              <a:spcBef>
                <a:spcPct val="0"/>
              </a:spcBef>
            </a:pPr>
            <a:r>
              <a:rPr lang="en-US" sz="2959" i="1">
                <a:solidFill>
                  <a:srgbClr val="000000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Мамыр </a:t>
            </a:r>
            <a:r>
              <a:rPr lang="en-US" sz="295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бірлік және ынтымақ айы.</a:t>
            </a:r>
          </a:p>
          <a:p>
            <a:pPr algn="ctr">
              <a:lnSpc>
                <a:spcPts val="4143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Құндылықтарды қалыптастырудағы күн сайын және апта сайын іске асырылатын іс-шараларды қамтиды: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30583" y="1657093"/>
            <a:ext cx="4353746" cy="63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9"/>
              </a:lnSpc>
              <a:spcBef>
                <a:spcPct val="0"/>
              </a:spcBef>
            </a:pPr>
            <a:r>
              <a:rPr lang="en-US" sz="3363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КҮНДЕЛІКТІ: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68077" y="7428206"/>
            <a:ext cx="2878758" cy="58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063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АПТА САЙЫН: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61414" y="8093336"/>
            <a:ext cx="4692085" cy="137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en-US" sz="25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«Менің Қазақстаным» </a:t>
            </a:r>
          </a:p>
          <a:p>
            <a:pPr algn="ctr">
              <a:lnSpc>
                <a:spcPts val="3589"/>
              </a:lnSpc>
            </a:pPr>
            <a:r>
              <a:rPr lang="en-US" sz="25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Аптаның дәйексөздері 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«Қауіпсіздік сабағы»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51174" y="2371752"/>
            <a:ext cx="5112564" cy="1820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en-US" sz="25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«Ұлттық ойын – ұлт қазынасы» </a:t>
            </a:r>
          </a:p>
          <a:p>
            <a:pPr algn="ctr">
              <a:lnSpc>
                <a:spcPts val="3589"/>
              </a:lnSpc>
            </a:pPr>
            <a:r>
              <a:rPr lang="en-US" sz="25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«Өнегелі 15 минут» </a:t>
            </a:r>
          </a:p>
          <a:p>
            <a:pPr algn="ctr">
              <a:lnSpc>
                <a:spcPts val="3589"/>
              </a:lnSpc>
            </a:pPr>
            <a:r>
              <a:rPr lang="en-US" sz="25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«Үнемді тұтыну» 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«Күй күмбірі»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521692" y="4891366"/>
            <a:ext cx="4619601" cy="378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1"/>
              </a:lnSpc>
            </a:pPr>
            <a:r>
              <a:rPr lang="en-US" sz="264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Цифрлық әлемде қауіпсіз қадам; </a:t>
            </a:r>
          </a:p>
          <a:p>
            <a:pPr algn="ctr">
              <a:lnSpc>
                <a:spcPts val="3701"/>
              </a:lnSpc>
              <a:spcBef>
                <a:spcPct val="0"/>
              </a:spcBef>
            </a:pPr>
            <a:r>
              <a:rPr lang="en-US" sz="264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Буллингтен қорған! </a:t>
            </a:r>
          </a:p>
          <a:p>
            <a:pPr algn="ctr">
              <a:lnSpc>
                <a:spcPts val="3701"/>
              </a:lnSpc>
              <a:spcBef>
                <a:spcPct val="0"/>
              </a:spcBef>
            </a:pPr>
            <a:r>
              <a:rPr lang="en-US" sz="264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Ойынға салауатты көзқарас; </a:t>
            </a:r>
          </a:p>
          <a:p>
            <a:pPr algn="ctr">
              <a:lnSpc>
                <a:spcPts val="3701"/>
              </a:lnSpc>
              <a:spcBef>
                <a:spcPct val="0"/>
              </a:spcBef>
            </a:pPr>
            <a:r>
              <a:rPr lang="en-US" sz="264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Өмірге салауатты қадам; </a:t>
            </a:r>
          </a:p>
          <a:p>
            <a:pPr algn="ctr">
              <a:lnSpc>
                <a:spcPts val="3701"/>
              </a:lnSpc>
              <a:spcBef>
                <a:spcPct val="0"/>
              </a:spcBef>
            </a:pPr>
            <a:r>
              <a:rPr lang="en-US" sz="264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Қоғамдық мүлікті қорға! </a:t>
            </a:r>
          </a:p>
          <a:p>
            <a:pPr algn="ctr">
              <a:lnSpc>
                <a:spcPts val="3701"/>
              </a:lnSpc>
              <a:spcBef>
                <a:spcPct val="0"/>
              </a:spcBef>
            </a:pPr>
            <a:r>
              <a:rPr lang="en-US" sz="264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Қауіпсіз қоғам.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25400" y="4287832"/>
            <a:ext cx="4773061" cy="546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  <a:spcBef>
                <a:spcPct val="0"/>
              </a:spcBef>
            </a:pPr>
            <a:r>
              <a:rPr lang="en-US" sz="2863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АЛДЫН АЛУ ШАРАЛАРЫ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65807" y="889838"/>
            <a:ext cx="3731371" cy="2716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en-US" sz="25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Балалар кітапханасы</a:t>
            </a:r>
          </a:p>
          <a:p>
            <a:pPr algn="ctr">
              <a:lnSpc>
                <a:spcPts val="3589"/>
              </a:lnSpc>
            </a:pPr>
            <a:r>
              <a:rPr lang="en-US" sz="25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Қамқор 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Еңбегі адал – жас өрен 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Шабыт 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Ұшқыр ой алаңы </a:t>
            </a:r>
          </a:p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Smart bala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403684" y="112749"/>
            <a:ext cx="2855616" cy="60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8"/>
              </a:lnSpc>
              <a:spcBef>
                <a:spcPct val="0"/>
              </a:spcBef>
            </a:pPr>
            <a:r>
              <a:rPr lang="en-US" sz="3184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ЖОБАЛАР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5961" y="1489973"/>
            <a:ext cx="7640776" cy="546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258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«Білім - қымбат қазына, қанағат тұтпа азына»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2766" y="1473302"/>
            <a:ext cx="344160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FFBD59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0347" y="2241556"/>
            <a:ext cx="364846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FFBD59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0347" y="3041627"/>
            <a:ext cx="344160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FFBD59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2423" y="4052547"/>
            <a:ext cx="300008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FFBD59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4</a:t>
            </a:r>
          </a:p>
        </p:txBody>
      </p:sp>
      <p:sp>
        <p:nvSpPr>
          <p:cNvPr id="7" name="AutoShape 7"/>
          <p:cNvSpPr/>
          <p:nvPr/>
        </p:nvSpPr>
        <p:spPr>
          <a:xfrm>
            <a:off x="0" y="1460094"/>
            <a:ext cx="9239212" cy="0"/>
          </a:xfrm>
          <a:prstGeom prst="line">
            <a:avLst/>
          </a:prstGeom>
          <a:ln w="47625" cap="flat">
            <a:solidFill>
              <a:srgbClr val="FFBD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-174979" y="2227809"/>
            <a:ext cx="9414190" cy="0"/>
          </a:xfrm>
          <a:prstGeom prst="line">
            <a:avLst/>
          </a:prstGeom>
          <a:ln w="47625" cap="flat">
            <a:solidFill>
              <a:srgbClr val="FFBD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2292" y="2969649"/>
            <a:ext cx="9212967" cy="0"/>
          </a:xfrm>
          <a:prstGeom prst="line">
            <a:avLst/>
          </a:prstGeom>
          <a:ln w="47625" cap="flat">
            <a:solidFill>
              <a:srgbClr val="FFBD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-66493" y="3882938"/>
            <a:ext cx="9305705" cy="0"/>
          </a:xfrm>
          <a:prstGeom prst="line">
            <a:avLst/>
          </a:prstGeom>
          <a:ln w="47625" cap="flat">
            <a:solidFill>
              <a:srgbClr val="FFBD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065273" y="2255113"/>
            <a:ext cx="7618284" cy="55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9"/>
              </a:lnSpc>
              <a:spcBef>
                <a:spcPct val="0"/>
              </a:spcBef>
            </a:pPr>
            <a:r>
              <a:rPr lang="en-US" sz="295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«Жанұям - қорғаным, ата-анам - тірегім!»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175926"/>
            <a:ext cx="994403" cy="1003181"/>
          </a:xfrm>
          <a:custGeom>
            <a:avLst/>
            <a:gdLst/>
            <a:ahLst/>
            <a:cxnLst/>
            <a:rect l="l" t="t" r="r" b="b"/>
            <a:pathLst>
              <a:path w="994403" h="1003181">
                <a:moveTo>
                  <a:pt x="0" y="0"/>
                </a:moveTo>
                <a:lnTo>
                  <a:pt x="994403" y="0"/>
                </a:lnTo>
                <a:lnTo>
                  <a:pt x="994403" y="1003181"/>
                </a:lnTo>
                <a:lnTo>
                  <a:pt x="0" y="10031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AutoShape 13"/>
          <p:cNvSpPr/>
          <p:nvPr/>
        </p:nvSpPr>
        <p:spPr>
          <a:xfrm>
            <a:off x="797513" y="1460094"/>
            <a:ext cx="0" cy="3716666"/>
          </a:xfrm>
          <a:prstGeom prst="line">
            <a:avLst/>
          </a:prstGeom>
          <a:ln w="47625" cap="flat">
            <a:solidFill>
              <a:srgbClr val="FFBD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13213188" y="-1"/>
            <a:ext cx="5074790" cy="5245305"/>
          </a:xfrm>
          <a:custGeom>
            <a:avLst/>
            <a:gdLst/>
            <a:ahLst/>
            <a:cxnLst/>
            <a:rect l="l" t="t" r="r" b="b"/>
            <a:pathLst>
              <a:path w="5074790" h="5455150">
                <a:moveTo>
                  <a:pt x="0" y="0"/>
                </a:moveTo>
                <a:lnTo>
                  <a:pt x="5074790" y="0"/>
                </a:lnTo>
                <a:lnTo>
                  <a:pt x="5074790" y="5455150"/>
                </a:lnTo>
                <a:lnTo>
                  <a:pt x="0" y="5455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9360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431416" y="5143500"/>
            <a:ext cx="5781794" cy="5147152"/>
          </a:xfrm>
          <a:custGeom>
            <a:avLst/>
            <a:gdLst/>
            <a:ahLst/>
            <a:cxnLst/>
            <a:rect l="l" t="t" r="r" b="b"/>
            <a:pathLst>
              <a:path w="5781794" h="5147152">
                <a:moveTo>
                  <a:pt x="0" y="0"/>
                </a:moveTo>
                <a:lnTo>
                  <a:pt x="5781794" y="0"/>
                </a:lnTo>
                <a:lnTo>
                  <a:pt x="5781794" y="5147152"/>
                </a:lnTo>
                <a:lnTo>
                  <a:pt x="0" y="5147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301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213210" y="5143500"/>
            <a:ext cx="5074790" cy="5360613"/>
          </a:xfrm>
          <a:custGeom>
            <a:avLst/>
            <a:gdLst/>
            <a:ahLst/>
            <a:cxnLst/>
            <a:rect l="l" t="t" r="r" b="b"/>
            <a:pathLst>
              <a:path w="5074790" h="5360613">
                <a:moveTo>
                  <a:pt x="0" y="0"/>
                </a:moveTo>
                <a:lnTo>
                  <a:pt x="5074790" y="0"/>
                </a:lnTo>
                <a:lnTo>
                  <a:pt x="5074790" y="5360613"/>
                </a:lnTo>
                <a:lnTo>
                  <a:pt x="0" y="53606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86" r="-3086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239212" y="0"/>
            <a:ext cx="4000342" cy="5206284"/>
          </a:xfrm>
          <a:custGeom>
            <a:avLst/>
            <a:gdLst/>
            <a:ahLst/>
            <a:cxnLst/>
            <a:rect l="l" t="t" r="r" b="b"/>
            <a:pathLst>
              <a:path w="4000342" h="5229225">
                <a:moveTo>
                  <a:pt x="0" y="0"/>
                </a:moveTo>
                <a:lnTo>
                  <a:pt x="4000341" y="0"/>
                </a:lnTo>
                <a:lnTo>
                  <a:pt x="4000341" y="5229225"/>
                </a:lnTo>
                <a:lnTo>
                  <a:pt x="0" y="5229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0568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610350" y="5291432"/>
            <a:ext cx="3821066" cy="5143500"/>
          </a:xfrm>
          <a:custGeom>
            <a:avLst/>
            <a:gdLst/>
            <a:ahLst/>
            <a:cxnLst/>
            <a:rect l="l" t="t" r="r" b="b"/>
            <a:pathLst>
              <a:path w="3821066" h="5143500">
                <a:moveTo>
                  <a:pt x="0" y="0"/>
                </a:moveTo>
                <a:lnTo>
                  <a:pt x="3821066" y="0"/>
                </a:lnTo>
                <a:lnTo>
                  <a:pt x="382106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24" r="-3224" b="-13612"/>
            </a:stretch>
          </a:blipFill>
        </p:spPr>
      </p:sp>
      <p:sp>
        <p:nvSpPr>
          <p:cNvPr id="19" name="AutoShape 19"/>
          <p:cNvSpPr/>
          <p:nvPr/>
        </p:nvSpPr>
        <p:spPr>
          <a:xfrm>
            <a:off x="-66493" y="5229225"/>
            <a:ext cx="18354471" cy="4762"/>
          </a:xfrm>
          <a:prstGeom prst="line">
            <a:avLst/>
          </a:prstGeom>
          <a:ln w="171450" cap="flat">
            <a:solidFill>
              <a:srgbClr val="FFBD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3678116" y="5143500"/>
            <a:ext cx="0" cy="5291432"/>
          </a:xfrm>
          <a:prstGeom prst="line">
            <a:avLst/>
          </a:prstGeom>
          <a:ln w="133350" cap="flat">
            <a:solidFill>
              <a:srgbClr val="FFBD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flipH="1">
            <a:off x="7431416" y="5143500"/>
            <a:ext cx="0" cy="5147152"/>
          </a:xfrm>
          <a:prstGeom prst="line">
            <a:avLst/>
          </a:prstGeom>
          <a:ln w="133350" cap="flat">
            <a:solidFill>
              <a:srgbClr val="FFBD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9210675" y="-32779"/>
            <a:ext cx="28537" cy="5239063"/>
          </a:xfrm>
          <a:prstGeom prst="line">
            <a:avLst/>
          </a:prstGeom>
          <a:ln w="133350" cap="flat">
            <a:solidFill>
              <a:srgbClr val="FFBD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flipH="1">
            <a:off x="13213210" y="5206284"/>
            <a:ext cx="0" cy="5232999"/>
          </a:xfrm>
          <a:prstGeom prst="line">
            <a:avLst/>
          </a:prstGeom>
          <a:ln w="133350" cap="flat">
            <a:solidFill>
              <a:srgbClr val="FFBD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H="1">
            <a:off x="13165337" y="50849"/>
            <a:ext cx="47852" cy="5155435"/>
          </a:xfrm>
          <a:prstGeom prst="line">
            <a:avLst/>
          </a:prstGeom>
          <a:ln w="133350" cap="flat">
            <a:solidFill>
              <a:srgbClr val="FFBD5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Freeform 25"/>
          <p:cNvSpPr/>
          <p:nvPr/>
        </p:nvSpPr>
        <p:spPr>
          <a:xfrm>
            <a:off x="-2292" y="5314950"/>
            <a:ext cx="3612642" cy="4972050"/>
          </a:xfrm>
          <a:custGeom>
            <a:avLst/>
            <a:gdLst/>
            <a:ahLst/>
            <a:cxnLst/>
            <a:rect l="l" t="t" r="r" b="b"/>
            <a:pathLst>
              <a:path w="3612642" h="4972050">
                <a:moveTo>
                  <a:pt x="0" y="0"/>
                </a:moveTo>
                <a:lnTo>
                  <a:pt x="3612642" y="0"/>
                </a:lnTo>
                <a:lnTo>
                  <a:pt x="3612642" y="4972050"/>
                </a:lnTo>
                <a:lnTo>
                  <a:pt x="0" y="49720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6100" b="-30999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974118" y="3973426"/>
            <a:ext cx="5979672" cy="993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5"/>
              </a:lnSpc>
              <a:spcBef>
                <a:spcPct val="0"/>
              </a:spcBef>
            </a:pPr>
            <a:r>
              <a:rPr lang="en-US" sz="269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«Еңбек - жай ғана қызмет емес, </a:t>
            </a:r>
          </a:p>
          <a:p>
            <a:pPr algn="ctr">
              <a:lnSpc>
                <a:spcPts val="3775"/>
              </a:lnSpc>
              <a:spcBef>
                <a:spcPct val="0"/>
              </a:spcBef>
            </a:pPr>
            <a:r>
              <a:rPr lang="en-US" sz="269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адам болмысының айнасы»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94403" y="242595"/>
            <a:ext cx="8111499" cy="860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1"/>
              </a:lnSpc>
            </a:pPr>
            <a:r>
              <a:rPr lang="en-US" sz="2592" b="1" spc="38">
                <a:solidFill>
                  <a:srgbClr val="FFBD59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Қыркүйек </a:t>
            </a:r>
          </a:p>
          <a:p>
            <a:pPr algn="ctr">
              <a:lnSpc>
                <a:spcPts val="3241"/>
              </a:lnSpc>
            </a:pPr>
            <a:r>
              <a:rPr lang="en-US" sz="2592" spc="38">
                <a:solidFill>
                  <a:srgbClr val="FFBD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«ЕҢБЕКҚОРЛЫҚ ЖӘНЕ КӘСІБИ БІЛІКТІЛІК» АЙЫ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97513" y="3113717"/>
            <a:ext cx="8237673" cy="492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2"/>
              </a:lnSpc>
              <a:spcBef>
                <a:spcPct val="0"/>
              </a:spcBef>
            </a:pPr>
            <a:r>
              <a:rPr lang="en-US" sz="260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«Ақырын жүріп анық бас, еңбегің кетпес далаға!»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78034"/>
            <a:ext cx="9281737" cy="5240"/>
          </a:xfrm>
          <a:prstGeom prst="line">
            <a:avLst/>
          </a:prstGeom>
          <a:ln w="47625" cap="flat">
            <a:solidFill>
              <a:srgbClr val="0743A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-19214" y="2471366"/>
            <a:ext cx="9281737" cy="6425"/>
          </a:xfrm>
          <a:prstGeom prst="line">
            <a:avLst/>
          </a:prstGeom>
          <a:ln w="47625" cap="flat">
            <a:solidFill>
              <a:srgbClr val="0743A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-19215" y="3437528"/>
            <a:ext cx="9300951" cy="22278"/>
          </a:xfrm>
          <a:prstGeom prst="line">
            <a:avLst/>
          </a:prstGeom>
          <a:ln w="47625" cap="flat">
            <a:solidFill>
              <a:srgbClr val="0743A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-19215" y="4285591"/>
            <a:ext cx="9281738" cy="39075"/>
          </a:xfrm>
          <a:prstGeom prst="line">
            <a:avLst/>
          </a:prstGeom>
          <a:ln w="38100" cap="flat">
            <a:solidFill>
              <a:srgbClr val="0743A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9279544" y="0"/>
            <a:ext cx="9008434" cy="5167621"/>
          </a:xfrm>
          <a:custGeom>
            <a:avLst/>
            <a:gdLst/>
            <a:ahLst/>
            <a:cxnLst/>
            <a:rect l="l" t="t" r="r" b="b"/>
            <a:pathLst>
              <a:path w="9008434" h="5167621">
                <a:moveTo>
                  <a:pt x="0" y="0"/>
                </a:moveTo>
                <a:lnTo>
                  <a:pt x="9008434" y="0"/>
                </a:lnTo>
                <a:lnTo>
                  <a:pt x="9008434" y="5167621"/>
                </a:lnTo>
                <a:lnTo>
                  <a:pt x="0" y="51676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0" r="-740" b="-136146"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9279544" y="28"/>
            <a:ext cx="2194" cy="5262004"/>
          </a:xfrm>
          <a:prstGeom prst="line">
            <a:avLst/>
          </a:prstGeom>
          <a:ln w="133350" cap="flat">
            <a:solidFill>
              <a:srgbClr val="0743A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0" y="5272368"/>
            <a:ext cx="3975467" cy="5018283"/>
          </a:xfrm>
          <a:custGeom>
            <a:avLst/>
            <a:gdLst/>
            <a:ahLst/>
            <a:cxnLst/>
            <a:rect l="l" t="t" r="r" b="b"/>
            <a:pathLst>
              <a:path w="3954781" h="5018283">
                <a:moveTo>
                  <a:pt x="0" y="0"/>
                </a:moveTo>
                <a:lnTo>
                  <a:pt x="3954781" y="0"/>
                </a:lnTo>
                <a:lnTo>
                  <a:pt x="3954781" y="5018284"/>
                </a:lnTo>
                <a:lnTo>
                  <a:pt x="0" y="5018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32" t="-41631" b="-37822"/>
            </a:stretch>
          </a:blipFill>
        </p:spPr>
      </p:sp>
      <p:sp>
        <p:nvSpPr>
          <p:cNvPr id="9" name="AutoShape 9"/>
          <p:cNvSpPr/>
          <p:nvPr/>
        </p:nvSpPr>
        <p:spPr>
          <a:xfrm flipH="1">
            <a:off x="911351" y="1483274"/>
            <a:ext cx="0" cy="3608972"/>
          </a:xfrm>
          <a:prstGeom prst="line">
            <a:avLst/>
          </a:prstGeom>
          <a:ln w="38100" cap="flat">
            <a:solidFill>
              <a:srgbClr val="0743A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3975467" y="5309847"/>
            <a:ext cx="4698932" cy="4977153"/>
          </a:xfrm>
          <a:custGeom>
            <a:avLst/>
            <a:gdLst/>
            <a:ahLst/>
            <a:cxnLst/>
            <a:rect l="l" t="t" r="r" b="b"/>
            <a:pathLst>
              <a:path w="4698932" h="4977153">
                <a:moveTo>
                  <a:pt x="0" y="0"/>
                </a:moveTo>
                <a:lnTo>
                  <a:pt x="4698932" y="0"/>
                </a:lnTo>
                <a:lnTo>
                  <a:pt x="4698932" y="4977153"/>
                </a:lnTo>
                <a:lnTo>
                  <a:pt x="0" y="49771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808" b="-50321"/>
            </a:stretch>
          </a:blipFill>
        </p:spPr>
      </p:sp>
      <p:sp>
        <p:nvSpPr>
          <p:cNvPr id="11" name="AutoShape 11"/>
          <p:cNvSpPr/>
          <p:nvPr/>
        </p:nvSpPr>
        <p:spPr>
          <a:xfrm flipH="1">
            <a:off x="3975467" y="5167621"/>
            <a:ext cx="0" cy="5147152"/>
          </a:xfrm>
          <a:prstGeom prst="line">
            <a:avLst/>
          </a:prstGeom>
          <a:ln w="133350" cap="flat">
            <a:solidFill>
              <a:srgbClr val="0743A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8760124" y="5309847"/>
            <a:ext cx="9527854" cy="5004925"/>
          </a:xfrm>
          <a:custGeom>
            <a:avLst/>
            <a:gdLst/>
            <a:ahLst/>
            <a:cxnLst/>
            <a:rect l="l" t="t" r="r" b="b"/>
            <a:pathLst>
              <a:path w="9527854" h="5004925">
                <a:moveTo>
                  <a:pt x="0" y="0"/>
                </a:moveTo>
                <a:lnTo>
                  <a:pt x="9527854" y="0"/>
                </a:lnTo>
                <a:lnTo>
                  <a:pt x="9527854" y="5004926"/>
                </a:lnTo>
                <a:lnTo>
                  <a:pt x="0" y="50049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3118" b="-168491"/>
            </a:stretch>
          </a:blipFill>
        </p:spPr>
      </p:sp>
      <p:sp>
        <p:nvSpPr>
          <p:cNvPr id="13" name="AutoShape 13"/>
          <p:cNvSpPr/>
          <p:nvPr/>
        </p:nvSpPr>
        <p:spPr>
          <a:xfrm flipH="1">
            <a:off x="8726308" y="5167621"/>
            <a:ext cx="0" cy="5119379"/>
          </a:xfrm>
          <a:prstGeom prst="line">
            <a:avLst/>
          </a:prstGeom>
          <a:ln w="133350" cap="flat">
            <a:solidFill>
              <a:srgbClr val="0743A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-19214" y="5212150"/>
            <a:ext cx="18394394" cy="11972"/>
          </a:xfrm>
          <a:prstGeom prst="line">
            <a:avLst/>
          </a:prstGeom>
          <a:ln w="171450" cap="flat">
            <a:solidFill>
              <a:srgbClr val="0743A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123716" y="206412"/>
            <a:ext cx="880694" cy="938724"/>
          </a:xfrm>
          <a:custGeom>
            <a:avLst/>
            <a:gdLst/>
            <a:ahLst/>
            <a:cxnLst/>
            <a:rect l="l" t="t" r="r" b="b"/>
            <a:pathLst>
              <a:path w="880694" h="938724">
                <a:moveTo>
                  <a:pt x="0" y="0"/>
                </a:moveTo>
                <a:lnTo>
                  <a:pt x="880693" y="0"/>
                </a:lnTo>
                <a:lnTo>
                  <a:pt x="880693" y="938724"/>
                </a:lnTo>
                <a:lnTo>
                  <a:pt x="0" y="938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33519" y="4295117"/>
            <a:ext cx="330543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0743A3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10076" y="4348789"/>
            <a:ext cx="5901302" cy="616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6"/>
              </a:lnSpc>
              <a:spcBef>
                <a:spcPct val="0"/>
              </a:spcBef>
            </a:pPr>
            <a:r>
              <a:rPr lang="en-US" sz="325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«Отаным - алтын бесігім!»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1351" y="1603178"/>
            <a:ext cx="8174931" cy="726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2"/>
              </a:lnSpc>
            </a:pPr>
            <a:r>
              <a:rPr lang="en-US" sz="238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«Ел-жұртымның бақыты аталатын, сөнбесін мәңгі сенің, Отан, атың!»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7490" y="1541230"/>
            <a:ext cx="360630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0743A3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3433" y="2480336"/>
            <a:ext cx="360630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0743A3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3519" y="3499441"/>
            <a:ext cx="330543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0743A3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2673325"/>
            <a:ext cx="8057582" cy="47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1"/>
              </a:lnSpc>
              <a:spcBef>
                <a:spcPct val="0"/>
              </a:spcBef>
            </a:pPr>
            <a:r>
              <a:rPr lang="en-US" sz="251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Туған жердей жер болмас, туған елдей ел болмас!»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45881" y="240806"/>
            <a:ext cx="7829692" cy="95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9"/>
              </a:lnSpc>
            </a:pPr>
            <a:r>
              <a:rPr lang="en-US" sz="2951" b="1" spc="44">
                <a:solidFill>
                  <a:srgbClr val="0743A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ҚАЗАН</a:t>
            </a:r>
          </a:p>
          <a:p>
            <a:pPr algn="ctr">
              <a:lnSpc>
                <a:spcPts val="3557"/>
              </a:lnSpc>
            </a:pPr>
            <a:r>
              <a:rPr lang="en-US" sz="2846" spc="42">
                <a:solidFill>
                  <a:srgbClr val="0743A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«ТӘУЕЛСІЗДІК ЖӘНЕ ОТАНШЫЛДЫҚ» АЙЫ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7055" y="3508052"/>
            <a:ext cx="7391127" cy="55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6"/>
              </a:lnSpc>
              <a:spcBef>
                <a:spcPct val="0"/>
              </a:spcBef>
            </a:pPr>
            <a:r>
              <a:rPr lang="en-US" sz="299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«Отанды сүю - отбасынан басталады!»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0" y="1460094"/>
            <a:ext cx="9212869" cy="0"/>
          </a:xfrm>
          <a:prstGeom prst="line">
            <a:avLst/>
          </a:prstGeom>
          <a:ln w="47625" cap="flat">
            <a:solidFill>
              <a:srgbClr val="A2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-174979" y="2227809"/>
            <a:ext cx="9387847" cy="0"/>
          </a:xfrm>
          <a:prstGeom prst="line">
            <a:avLst/>
          </a:prstGeom>
          <a:ln w="47625" cap="flat">
            <a:solidFill>
              <a:srgbClr val="A2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-369690" y="2941615"/>
            <a:ext cx="9582559" cy="0"/>
          </a:xfrm>
          <a:prstGeom prst="line">
            <a:avLst/>
          </a:prstGeom>
          <a:ln w="47625" cap="flat">
            <a:solidFill>
              <a:srgbClr val="A2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-369690" y="3680755"/>
            <a:ext cx="9582559" cy="0"/>
          </a:xfrm>
          <a:prstGeom prst="line">
            <a:avLst/>
          </a:prstGeom>
          <a:ln w="47625" cap="flat">
            <a:solidFill>
              <a:srgbClr val="A2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900133" y="1460094"/>
            <a:ext cx="0" cy="3216976"/>
          </a:xfrm>
          <a:prstGeom prst="line">
            <a:avLst/>
          </a:prstGeom>
          <a:ln w="47625" cap="flat">
            <a:solidFill>
              <a:srgbClr val="A2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0" y="4677070"/>
            <a:ext cx="7346731" cy="5616343"/>
          </a:xfrm>
          <a:custGeom>
            <a:avLst/>
            <a:gdLst/>
            <a:ahLst/>
            <a:cxnLst/>
            <a:rect l="l" t="t" r="r" b="b"/>
            <a:pathLst>
              <a:path w="7346731" h="5616343">
                <a:moveTo>
                  <a:pt x="0" y="0"/>
                </a:moveTo>
                <a:lnTo>
                  <a:pt x="7346731" y="0"/>
                </a:lnTo>
                <a:lnTo>
                  <a:pt x="7346731" y="5616343"/>
                </a:lnTo>
                <a:lnTo>
                  <a:pt x="0" y="56163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71" t="-98297" b="-11627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46731" y="4730777"/>
            <a:ext cx="10941269" cy="5531852"/>
          </a:xfrm>
          <a:custGeom>
            <a:avLst/>
            <a:gdLst/>
            <a:ahLst/>
            <a:cxnLst/>
            <a:rect l="l" t="t" r="r" b="b"/>
            <a:pathLst>
              <a:path w="10941269" h="5531852">
                <a:moveTo>
                  <a:pt x="0" y="0"/>
                </a:moveTo>
                <a:lnTo>
                  <a:pt x="10941269" y="0"/>
                </a:lnTo>
                <a:lnTo>
                  <a:pt x="10941269" y="5531852"/>
                </a:lnTo>
                <a:lnTo>
                  <a:pt x="0" y="5531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2009" b="-17563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13210" y="0"/>
            <a:ext cx="5037045" cy="4578377"/>
          </a:xfrm>
          <a:custGeom>
            <a:avLst/>
            <a:gdLst/>
            <a:ahLst/>
            <a:cxnLst/>
            <a:rect l="l" t="t" r="r" b="b"/>
            <a:pathLst>
              <a:path w="5037045" h="4578377">
                <a:moveTo>
                  <a:pt x="0" y="0"/>
                </a:moveTo>
                <a:lnTo>
                  <a:pt x="5037045" y="0"/>
                </a:lnTo>
                <a:lnTo>
                  <a:pt x="5037045" y="4578377"/>
                </a:lnTo>
                <a:lnTo>
                  <a:pt x="0" y="4578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5165" b="-62711"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7413406" y="4677070"/>
            <a:ext cx="231" cy="5585559"/>
          </a:xfrm>
          <a:prstGeom prst="line">
            <a:avLst/>
          </a:prstGeom>
          <a:ln w="133350" cap="flat">
            <a:solidFill>
              <a:srgbClr val="A2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-33236" y="4664102"/>
            <a:ext cx="18354471" cy="4762"/>
          </a:xfrm>
          <a:prstGeom prst="line">
            <a:avLst/>
          </a:prstGeom>
          <a:ln w="171450" cap="flat">
            <a:solidFill>
              <a:srgbClr val="A2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9279544" y="-32748"/>
            <a:ext cx="2194" cy="4634016"/>
          </a:xfrm>
          <a:prstGeom prst="line">
            <a:avLst/>
          </a:prstGeom>
          <a:ln w="133350" cap="flat">
            <a:solidFill>
              <a:srgbClr val="A2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9336694" y="0"/>
            <a:ext cx="3793135" cy="4578377"/>
          </a:xfrm>
          <a:custGeom>
            <a:avLst/>
            <a:gdLst/>
            <a:ahLst/>
            <a:cxnLst/>
            <a:rect l="l" t="t" r="r" b="b"/>
            <a:pathLst>
              <a:path w="3793135" h="4578377">
                <a:moveTo>
                  <a:pt x="0" y="0"/>
                </a:moveTo>
                <a:lnTo>
                  <a:pt x="3793134" y="0"/>
                </a:lnTo>
                <a:lnTo>
                  <a:pt x="3793134" y="4578377"/>
                </a:lnTo>
                <a:lnTo>
                  <a:pt x="0" y="45783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431" b="-68700"/>
            </a:stretch>
          </a:blipFill>
        </p:spPr>
      </p:sp>
      <p:sp>
        <p:nvSpPr>
          <p:cNvPr id="14" name="AutoShape 14"/>
          <p:cNvSpPr/>
          <p:nvPr/>
        </p:nvSpPr>
        <p:spPr>
          <a:xfrm flipH="1">
            <a:off x="13196503" y="0"/>
            <a:ext cx="0" cy="4677070"/>
          </a:xfrm>
          <a:prstGeom prst="line">
            <a:avLst/>
          </a:prstGeom>
          <a:ln w="133350" cap="flat">
            <a:solidFill>
              <a:srgbClr val="A2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85725" y="199619"/>
            <a:ext cx="942975" cy="960438"/>
          </a:xfrm>
          <a:custGeom>
            <a:avLst/>
            <a:gdLst/>
            <a:ahLst/>
            <a:cxnLst/>
            <a:rect l="l" t="t" r="r" b="b"/>
            <a:pathLst>
              <a:path w="942975" h="960438">
                <a:moveTo>
                  <a:pt x="0" y="0"/>
                </a:moveTo>
                <a:lnTo>
                  <a:pt x="942975" y="0"/>
                </a:lnTo>
                <a:lnTo>
                  <a:pt x="942975" y="960438"/>
                </a:lnTo>
                <a:lnTo>
                  <a:pt x="0" y="960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90207" y="3787789"/>
            <a:ext cx="7623214" cy="55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2"/>
              </a:lnSpc>
              <a:spcBef>
                <a:spcPct val="0"/>
              </a:spcBef>
            </a:pPr>
            <a:r>
              <a:rPr lang="en-US" sz="290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«Әділетте берік болсаң аяғың таймайды!»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0133" y="1447853"/>
            <a:ext cx="7999007" cy="584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8"/>
              </a:lnSpc>
            </a:pPr>
            <a:r>
              <a:rPr lang="en-US" sz="271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«Әділдік пен жауапкершілік - біртұтас ұғым!»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944" y="1453173"/>
            <a:ext cx="458460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A21919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 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4092" y="2243525"/>
            <a:ext cx="366165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A21919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4092" y="2936852"/>
            <a:ext cx="341548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A21919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4092" y="3749423"/>
            <a:ext cx="305054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A21919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06805" y="2261802"/>
            <a:ext cx="6011780" cy="56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297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«Тура биде туған жоқ!»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153876"/>
            <a:ext cx="7746229" cy="103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1"/>
              </a:lnSpc>
            </a:pPr>
            <a:r>
              <a:rPr lang="en-US" sz="3120" b="1" spc="46">
                <a:solidFill>
                  <a:srgbClr val="A21919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Қараша </a:t>
            </a:r>
          </a:p>
          <a:p>
            <a:pPr algn="ctr">
              <a:lnSpc>
                <a:spcPts val="3901"/>
              </a:lnSpc>
            </a:pPr>
            <a:r>
              <a:rPr lang="en-US" sz="3120" spc="46">
                <a:solidFill>
                  <a:srgbClr val="A219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«ӘДІЛДІК ЖӘНЕ ЖАУАКЕРШІЛІК» АЙЫ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0414" y="3013052"/>
            <a:ext cx="7864563" cy="465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7"/>
              </a:lnSpc>
              <a:spcBef>
                <a:spcPct val="0"/>
              </a:spcBef>
            </a:pPr>
            <a:r>
              <a:rPr lang="en-US" sz="249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«Жауапкершілік - адамгершілік қасиеттің көрінісі»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0" y="1460094"/>
            <a:ext cx="9212869" cy="0"/>
          </a:xfrm>
          <a:prstGeom prst="line">
            <a:avLst/>
          </a:prstGeom>
          <a:ln w="47625" cap="flat">
            <a:solidFill>
              <a:srgbClr val="749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-174979" y="2227809"/>
            <a:ext cx="9387847" cy="0"/>
          </a:xfrm>
          <a:prstGeom prst="line">
            <a:avLst/>
          </a:prstGeom>
          <a:ln w="47625" cap="flat">
            <a:solidFill>
              <a:srgbClr val="749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-174979" y="3113067"/>
            <a:ext cx="9426637" cy="0"/>
          </a:xfrm>
          <a:prstGeom prst="line">
            <a:avLst/>
          </a:prstGeom>
          <a:ln w="47625" cap="flat">
            <a:solidFill>
              <a:srgbClr val="749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-66493" y="4105570"/>
            <a:ext cx="9279362" cy="0"/>
          </a:xfrm>
          <a:prstGeom prst="line">
            <a:avLst/>
          </a:prstGeom>
          <a:ln w="47625" cap="flat">
            <a:solidFill>
              <a:srgbClr val="749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>
            <a:off x="664884" y="1460094"/>
            <a:ext cx="24121" cy="3683406"/>
          </a:xfrm>
          <a:prstGeom prst="line">
            <a:avLst/>
          </a:prstGeom>
          <a:ln w="47625" cap="flat">
            <a:solidFill>
              <a:srgbClr val="749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66493" y="5229225"/>
            <a:ext cx="18354471" cy="4762"/>
          </a:xfrm>
          <a:prstGeom prst="line">
            <a:avLst/>
          </a:prstGeom>
          <a:ln w="171450" cap="flat">
            <a:solidFill>
              <a:srgbClr val="749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9210675" y="-32779"/>
            <a:ext cx="2194" cy="5262004"/>
          </a:xfrm>
          <a:prstGeom prst="line">
            <a:avLst/>
          </a:prstGeom>
          <a:ln w="133350" cap="flat">
            <a:solidFill>
              <a:srgbClr val="749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9251991" y="0"/>
            <a:ext cx="9036009" cy="5143500"/>
          </a:xfrm>
          <a:custGeom>
            <a:avLst/>
            <a:gdLst/>
            <a:ahLst/>
            <a:cxnLst/>
            <a:rect l="l" t="t" r="r" b="b"/>
            <a:pathLst>
              <a:path w="9036009" h="5143500">
                <a:moveTo>
                  <a:pt x="0" y="0"/>
                </a:moveTo>
                <a:lnTo>
                  <a:pt x="9036009" y="0"/>
                </a:lnTo>
                <a:lnTo>
                  <a:pt x="9036009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2" t="-151104" r="-3436" b="-143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67796" y="5319712"/>
            <a:ext cx="5320182" cy="4967288"/>
          </a:xfrm>
          <a:custGeom>
            <a:avLst/>
            <a:gdLst/>
            <a:ahLst/>
            <a:cxnLst/>
            <a:rect l="l" t="t" r="r" b="b"/>
            <a:pathLst>
              <a:path w="5320182" h="4967288">
                <a:moveTo>
                  <a:pt x="0" y="0"/>
                </a:moveTo>
                <a:lnTo>
                  <a:pt x="5320182" y="0"/>
                </a:lnTo>
                <a:lnTo>
                  <a:pt x="5320182" y="4967288"/>
                </a:lnTo>
                <a:lnTo>
                  <a:pt x="0" y="4967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9192" b="-5238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174522" y="5319712"/>
            <a:ext cx="5661396" cy="4967288"/>
          </a:xfrm>
          <a:custGeom>
            <a:avLst/>
            <a:gdLst/>
            <a:ahLst/>
            <a:cxnLst/>
            <a:rect l="l" t="t" r="r" b="b"/>
            <a:pathLst>
              <a:path w="5661396" h="4967288">
                <a:moveTo>
                  <a:pt x="0" y="0"/>
                </a:moveTo>
                <a:lnTo>
                  <a:pt x="5661395" y="0"/>
                </a:lnTo>
                <a:lnTo>
                  <a:pt x="5661395" y="4967288"/>
                </a:lnTo>
                <a:lnTo>
                  <a:pt x="0" y="4967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5867" b="-80561"/>
            </a:stretch>
          </a:blipFill>
        </p:spPr>
      </p:sp>
      <p:sp>
        <p:nvSpPr>
          <p:cNvPr id="12" name="AutoShape 12"/>
          <p:cNvSpPr/>
          <p:nvPr/>
        </p:nvSpPr>
        <p:spPr>
          <a:xfrm flipH="1">
            <a:off x="12901121" y="5319712"/>
            <a:ext cx="0" cy="5147152"/>
          </a:xfrm>
          <a:prstGeom prst="line">
            <a:avLst/>
          </a:prstGeom>
          <a:ln w="133350" cap="flat">
            <a:solidFill>
              <a:srgbClr val="749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0" y="5319712"/>
            <a:ext cx="7105009" cy="4967288"/>
          </a:xfrm>
          <a:custGeom>
            <a:avLst/>
            <a:gdLst/>
            <a:ahLst/>
            <a:cxnLst/>
            <a:rect l="l" t="t" r="r" b="b"/>
            <a:pathLst>
              <a:path w="7105009" h="4967288">
                <a:moveTo>
                  <a:pt x="0" y="0"/>
                </a:moveTo>
                <a:lnTo>
                  <a:pt x="7105009" y="0"/>
                </a:lnTo>
                <a:lnTo>
                  <a:pt x="7105009" y="4967288"/>
                </a:lnTo>
                <a:lnTo>
                  <a:pt x="0" y="4967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4176" r="-978" b="-108115"/>
            </a:stretch>
          </a:blipFill>
        </p:spPr>
      </p:sp>
      <p:sp>
        <p:nvSpPr>
          <p:cNvPr id="14" name="AutoShape 14"/>
          <p:cNvSpPr/>
          <p:nvPr/>
        </p:nvSpPr>
        <p:spPr>
          <a:xfrm>
            <a:off x="7174522" y="5264762"/>
            <a:ext cx="0" cy="5064743"/>
          </a:xfrm>
          <a:prstGeom prst="line">
            <a:avLst/>
          </a:prstGeom>
          <a:ln w="133350" cap="flat">
            <a:solidFill>
              <a:srgbClr val="74992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272522" y="175651"/>
            <a:ext cx="1071563" cy="1071563"/>
          </a:xfrm>
          <a:custGeom>
            <a:avLst/>
            <a:gdLst/>
            <a:ahLst/>
            <a:cxnLst/>
            <a:rect l="l" t="t" r="r" b="b"/>
            <a:pathLst>
              <a:path w="1071563" h="1071563">
                <a:moveTo>
                  <a:pt x="0" y="0"/>
                </a:moveTo>
                <a:lnTo>
                  <a:pt x="1071563" y="0"/>
                </a:lnTo>
                <a:lnTo>
                  <a:pt x="1071563" y="1071563"/>
                </a:lnTo>
                <a:lnTo>
                  <a:pt x="0" y="10715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758871" y="1383014"/>
            <a:ext cx="6531089" cy="712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37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«Бірлігі күшті ел озады»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3223" y="1473302"/>
            <a:ext cx="321330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749927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942" y="2287946"/>
            <a:ext cx="436148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749927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942" y="4248318"/>
            <a:ext cx="379892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749927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44085" y="4215107"/>
            <a:ext cx="7248203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3"/>
              </a:lnSpc>
              <a:spcBef>
                <a:spcPct val="0"/>
              </a:spcBef>
            </a:pPr>
            <a:r>
              <a:rPr lang="en-US" sz="333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«Ынтымақ - бұзылмайтын қорған»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3785" y="2315365"/>
            <a:ext cx="8193117" cy="551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  <a:spcBef>
                <a:spcPct val="0"/>
              </a:spcBef>
            </a:pPr>
            <a:r>
              <a:rPr lang="en-US" sz="287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«Ынтымақ жүрген жерде ырыс бірге жүреді»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67606" y="89926"/>
            <a:ext cx="6913618" cy="112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3"/>
              </a:lnSpc>
            </a:pPr>
            <a:r>
              <a:rPr lang="en-US" sz="3378" b="1" spc="50">
                <a:solidFill>
                  <a:srgbClr val="749927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Желтоқсан </a:t>
            </a:r>
          </a:p>
          <a:p>
            <a:pPr algn="ctr">
              <a:lnSpc>
                <a:spcPts val="4223"/>
              </a:lnSpc>
            </a:pPr>
            <a:r>
              <a:rPr lang="en-US" sz="3378" spc="50">
                <a:solidFill>
                  <a:srgbClr val="74992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«БІРЛІК ЖӘНЕ ЫНТЫМАҚ» АЙЫ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58871" y="3240887"/>
            <a:ext cx="6418631" cy="61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2"/>
              </a:lnSpc>
              <a:spcBef>
                <a:spcPct val="0"/>
              </a:spcBef>
            </a:pPr>
            <a:r>
              <a:rPr lang="en-US" sz="325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«Бірлік болмай тірлік болмас»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3005" y="3226159"/>
            <a:ext cx="341548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749927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0" y="1460094"/>
            <a:ext cx="9212869" cy="0"/>
          </a:xfrm>
          <a:prstGeom prst="line">
            <a:avLst/>
          </a:prstGeom>
          <a:ln w="47625" cap="flat">
            <a:solidFill>
              <a:srgbClr val="92C2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-174979" y="2362111"/>
            <a:ext cx="9387847" cy="0"/>
          </a:xfrm>
          <a:prstGeom prst="line">
            <a:avLst/>
          </a:prstGeom>
          <a:ln w="47625" cap="flat">
            <a:solidFill>
              <a:srgbClr val="92C2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-132611" y="3255940"/>
            <a:ext cx="9345480" cy="0"/>
          </a:xfrm>
          <a:prstGeom prst="line">
            <a:avLst/>
          </a:prstGeom>
          <a:ln w="47625" cap="flat">
            <a:solidFill>
              <a:srgbClr val="92C2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0" y="4242730"/>
            <a:ext cx="9212869" cy="0"/>
          </a:xfrm>
          <a:prstGeom prst="line">
            <a:avLst/>
          </a:prstGeom>
          <a:ln w="47625" cap="flat">
            <a:solidFill>
              <a:srgbClr val="92C2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59369" y="1460094"/>
            <a:ext cx="0" cy="3712632"/>
          </a:xfrm>
          <a:prstGeom prst="line">
            <a:avLst/>
          </a:prstGeom>
          <a:ln w="47625" cap="flat">
            <a:solidFill>
              <a:srgbClr val="92C2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66493" y="5229225"/>
            <a:ext cx="18354471" cy="4762"/>
          </a:xfrm>
          <a:prstGeom prst="line">
            <a:avLst/>
          </a:prstGeom>
          <a:ln w="171450" cap="flat">
            <a:solidFill>
              <a:srgbClr val="92C2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678116" y="5143500"/>
            <a:ext cx="0" cy="5143500"/>
          </a:xfrm>
          <a:prstGeom prst="line">
            <a:avLst/>
          </a:prstGeom>
          <a:ln w="133350" cap="flat">
            <a:solidFill>
              <a:srgbClr val="92C2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H="1">
            <a:off x="7820571" y="5291432"/>
            <a:ext cx="0" cy="5147152"/>
          </a:xfrm>
          <a:prstGeom prst="line">
            <a:avLst/>
          </a:prstGeom>
          <a:ln w="133350" cap="flat">
            <a:solidFill>
              <a:srgbClr val="92C2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9212869" y="-251208"/>
            <a:ext cx="0" cy="5480433"/>
          </a:xfrm>
          <a:prstGeom prst="line">
            <a:avLst/>
          </a:prstGeom>
          <a:ln w="133350" cap="flat">
            <a:solidFill>
              <a:srgbClr val="92C2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>
            <a:off x="7879735" y="5319712"/>
            <a:ext cx="3755475" cy="4967288"/>
          </a:xfrm>
          <a:custGeom>
            <a:avLst/>
            <a:gdLst/>
            <a:ahLst/>
            <a:cxnLst/>
            <a:rect l="l" t="t" r="r" b="b"/>
            <a:pathLst>
              <a:path w="3755475" h="4967288">
                <a:moveTo>
                  <a:pt x="0" y="0"/>
                </a:moveTo>
                <a:lnTo>
                  <a:pt x="3755475" y="0"/>
                </a:lnTo>
                <a:lnTo>
                  <a:pt x="3755475" y="4967288"/>
                </a:lnTo>
                <a:lnTo>
                  <a:pt x="0" y="4967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795" b="-4167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760461" y="5319712"/>
            <a:ext cx="3993435" cy="4967288"/>
          </a:xfrm>
          <a:custGeom>
            <a:avLst/>
            <a:gdLst/>
            <a:ahLst/>
            <a:cxnLst/>
            <a:rect l="l" t="t" r="r" b="b"/>
            <a:pathLst>
              <a:path w="3993435" h="4967288">
                <a:moveTo>
                  <a:pt x="0" y="0"/>
                </a:moveTo>
                <a:lnTo>
                  <a:pt x="3993435" y="0"/>
                </a:lnTo>
                <a:lnTo>
                  <a:pt x="3993435" y="4967288"/>
                </a:lnTo>
                <a:lnTo>
                  <a:pt x="0" y="4967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789" r="-2306" b="-5204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635210" y="5319712"/>
            <a:ext cx="6652790" cy="4967288"/>
          </a:xfrm>
          <a:custGeom>
            <a:avLst/>
            <a:gdLst/>
            <a:ahLst/>
            <a:cxnLst/>
            <a:rect l="l" t="t" r="r" b="b"/>
            <a:pathLst>
              <a:path w="6652790" h="4967288">
                <a:moveTo>
                  <a:pt x="0" y="0"/>
                </a:moveTo>
                <a:lnTo>
                  <a:pt x="6652790" y="0"/>
                </a:lnTo>
                <a:lnTo>
                  <a:pt x="6652790" y="4967288"/>
                </a:lnTo>
                <a:lnTo>
                  <a:pt x="0" y="4967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697" r="-3581" b="-14025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75303" y="0"/>
            <a:ext cx="9012697" cy="5143500"/>
          </a:xfrm>
          <a:custGeom>
            <a:avLst/>
            <a:gdLst/>
            <a:ahLst/>
            <a:cxnLst/>
            <a:rect l="l" t="t" r="r" b="b"/>
            <a:pathLst>
              <a:path w="9012697" h="5143500">
                <a:moveTo>
                  <a:pt x="0" y="0"/>
                </a:moveTo>
                <a:lnTo>
                  <a:pt x="9012697" y="0"/>
                </a:lnTo>
                <a:lnTo>
                  <a:pt x="901269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92" t="-141502" b="-13998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0" y="5319712"/>
            <a:ext cx="3760461" cy="4967288"/>
          </a:xfrm>
          <a:custGeom>
            <a:avLst/>
            <a:gdLst/>
            <a:ahLst/>
            <a:cxnLst/>
            <a:rect l="l" t="t" r="r" b="b"/>
            <a:pathLst>
              <a:path w="3760461" h="4967288">
                <a:moveTo>
                  <a:pt x="0" y="0"/>
                </a:moveTo>
                <a:lnTo>
                  <a:pt x="3760461" y="0"/>
                </a:lnTo>
                <a:lnTo>
                  <a:pt x="3760461" y="4967288"/>
                </a:lnTo>
                <a:lnTo>
                  <a:pt x="0" y="49672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364" b="-82286"/>
            </a:stretch>
          </a:blipFill>
        </p:spPr>
      </p:sp>
      <p:sp>
        <p:nvSpPr>
          <p:cNvPr id="16" name="AutoShape 16"/>
          <p:cNvSpPr/>
          <p:nvPr/>
        </p:nvSpPr>
        <p:spPr>
          <a:xfrm flipH="1">
            <a:off x="3827136" y="5195824"/>
            <a:ext cx="0" cy="5147152"/>
          </a:xfrm>
          <a:prstGeom prst="line">
            <a:avLst/>
          </a:prstGeom>
          <a:ln w="133350" cap="flat">
            <a:solidFill>
              <a:srgbClr val="92C2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H="1">
            <a:off x="11635210" y="5139848"/>
            <a:ext cx="0" cy="5147152"/>
          </a:xfrm>
          <a:prstGeom prst="line">
            <a:avLst/>
          </a:prstGeom>
          <a:ln w="133350" cap="flat">
            <a:solidFill>
              <a:srgbClr val="92C2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/>
          <p:cNvSpPr/>
          <p:nvPr/>
        </p:nvSpPr>
        <p:spPr>
          <a:xfrm>
            <a:off x="250709" y="124157"/>
            <a:ext cx="1555982" cy="1178775"/>
          </a:xfrm>
          <a:custGeom>
            <a:avLst/>
            <a:gdLst/>
            <a:ahLst/>
            <a:cxnLst/>
            <a:rect l="l" t="t" r="r" b="b"/>
            <a:pathLst>
              <a:path w="1555982" h="1178775">
                <a:moveTo>
                  <a:pt x="0" y="0"/>
                </a:moveTo>
                <a:lnTo>
                  <a:pt x="1555982" y="0"/>
                </a:lnTo>
                <a:lnTo>
                  <a:pt x="1555982" y="1178775"/>
                </a:lnTo>
                <a:lnTo>
                  <a:pt x="0" y="11787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443540" y="1471667"/>
            <a:ext cx="6947810" cy="678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1"/>
              </a:lnSpc>
            </a:pPr>
            <a:r>
              <a:rPr lang="en-US" sz="321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«Талап бар жерде тәртіп бар»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6787" y="1464362"/>
            <a:ext cx="360310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92C2EC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6787" y="2409078"/>
            <a:ext cx="335283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92C2EC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6787" y="3298802"/>
            <a:ext cx="324221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92C2EC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6787" y="4285592"/>
            <a:ext cx="255922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92C2EC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29863" y="2433549"/>
            <a:ext cx="6661487" cy="665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«Тәртіп - тәрбие бастауы»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25595" y="4266542"/>
            <a:ext cx="5694976" cy="67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5"/>
              </a:lnSpc>
              <a:spcBef>
                <a:spcPct val="0"/>
              </a:spcBef>
            </a:pPr>
            <a:r>
              <a:rPr lang="en-US" sz="356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«Тәртіпсіз ел болмайды»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27006" y="92208"/>
            <a:ext cx="6667201" cy="116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7"/>
              </a:lnSpc>
            </a:pPr>
            <a:r>
              <a:rPr lang="en-US" sz="3453" b="1" spc="51">
                <a:solidFill>
                  <a:srgbClr val="92C2EC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Қаңтар</a:t>
            </a:r>
          </a:p>
          <a:p>
            <a:pPr algn="ctr">
              <a:lnSpc>
                <a:spcPts val="4317"/>
              </a:lnSpc>
            </a:pPr>
            <a:r>
              <a:rPr lang="en-US" sz="3453" spc="51">
                <a:solidFill>
                  <a:srgbClr val="92C2E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«ЗАҢ ЖӘНЕ ТӘРТІП АЙЫ»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93495" y="3279752"/>
            <a:ext cx="7261260" cy="68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  <a:spcBef>
                <a:spcPct val="0"/>
              </a:spcBef>
            </a:pPr>
            <a:r>
              <a:rPr lang="en-US" sz="364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«Әділ заң - аспан тірегі»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0" y="1460094"/>
            <a:ext cx="9212869" cy="0"/>
          </a:xfrm>
          <a:prstGeom prst="line">
            <a:avLst/>
          </a:prstGeom>
          <a:ln w="47625" cap="flat">
            <a:solidFill>
              <a:srgbClr val="9D9D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-174979" y="2227809"/>
            <a:ext cx="9387847" cy="0"/>
          </a:xfrm>
          <a:prstGeom prst="line">
            <a:avLst/>
          </a:prstGeom>
          <a:ln w="47625" cap="flat">
            <a:solidFill>
              <a:srgbClr val="9D9D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0" y="2941615"/>
            <a:ext cx="9212869" cy="0"/>
          </a:xfrm>
          <a:prstGeom prst="line">
            <a:avLst/>
          </a:prstGeom>
          <a:ln w="47625" cap="flat">
            <a:solidFill>
              <a:srgbClr val="9D9D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0686" y="3842675"/>
            <a:ext cx="9191720" cy="0"/>
          </a:xfrm>
          <a:prstGeom prst="line">
            <a:avLst/>
          </a:prstGeom>
          <a:ln w="47625" cap="flat">
            <a:solidFill>
              <a:srgbClr val="9D9D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7749196" y="5202845"/>
            <a:ext cx="0" cy="5143500"/>
          </a:xfrm>
          <a:prstGeom prst="line">
            <a:avLst/>
          </a:prstGeom>
          <a:ln w="133350" cap="flat">
            <a:solidFill>
              <a:srgbClr val="9D9D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H="1">
            <a:off x="10657444" y="5233987"/>
            <a:ext cx="0" cy="5147152"/>
          </a:xfrm>
          <a:prstGeom prst="line">
            <a:avLst/>
          </a:prstGeom>
          <a:ln w="133350" cap="flat">
            <a:solidFill>
              <a:srgbClr val="9D9D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9212869" y="-251208"/>
            <a:ext cx="0" cy="5480433"/>
          </a:xfrm>
          <a:prstGeom prst="line">
            <a:avLst/>
          </a:prstGeom>
          <a:ln w="133350" cap="flat">
            <a:solidFill>
              <a:srgbClr val="9D9D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701094" y="1460094"/>
            <a:ext cx="8788" cy="3769131"/>
          </a:xfrm>
          <a:prstGeom prst="line">
            <a:avLst/>
          </a:prstGeom>
          <a:ln w="47625" cap="flat">
            <a:solidFill>
              <a:srgbClr val="9D9D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0724119" y="5278869"/>
            <a:ext cx="3955522" cy="5008131"/>
          </a:xfrm>
          <a:custGeom>
            <a:avLst/>
            <a:gdLst/>
            <a:ahLst/>
            <a:cxnLst/>
            <a:rect l="l" t="t" r="r" b="b"/>
            <a:pathLst>
              <a:path w="3955522" h="5008131">
                <a:moveTo>
                  <a:pt x="0" y="0"/>
                </a:moveTo>
                <a:lnTo>
                  <a:pt x="3955522" y="0"/>
                </a:lnTo>
                <a:lnTo>
                  <a:pt x="3955522" y="5008131"/>
                </a:lnTo>
                <a:lnTo>
                  <a:pt x="0" y="5008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988" b="-2978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15871" y="5278869"/>
            <a:ext cx="2793995" cy="5020695"/>
          </a:xfrm>
          <a:custGeom>
            <a:avLst/>
            <a:gdLst/>
            <a:ahLst/>
            <a:cxnLst/>
            <a:rect l="l" t="t" r="r" b="b"/>
            <a:pathLst>
              <a:path w="2793995" h="5020695">
                <a:moveTo>
                  <a:pt x="0" y="0"/>
                </a:moveTo>
                <a:lnTo>
                  <a:pt x="2793995" y="0"/>
                </a:lnTo>
                <a:lnTo>
                  <a:pt x="2793995" y="5020695"/>
                </a:lnTo>
                <a:lnTo>
                  <a:pt x="0" y="50206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161" b="-1516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118673" y="5278869"/>
            <a:ext cx="3563848" cy="5008131"/>
          </a:xfrm>
          <a:custGeom>
            <a:avLst/>
            <a:gdLst/>
            <a:ahLst/>
            <a:cxnLst/>
            <a:rect l="l" t="t" r="r" b="b"/>
            <a:pathLst>
              <a:path w="3563848" h="5008131">
                <a:moveTo>
                  <a:pt x="0" y="0"/>
                </a:moveTo>
                <a:lnTo>
                  <a:pt x="3563848" y="0"/>
                </a:lnTo>
                <a:lnTo>
                  <a:pt x="3563848" y="5008131"/>
                </a:lnTo>
                <a:lnTo>
                  <a:pt x="0" y="5008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473" b="-2738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812986" y="5291432"/>
            <a:ext cx="3474992" cy="4995568"/>
          </a:xfrm>
          <a:custGeom>
            <a:avLst/>
            <a:gdLst/>
            <a:ahLst/>
            <a:cxnLst/>
            <a:rect l="l" t="t" r="r" b="b"/>
            <a:pathLst>
              <a:path w="3474992" h="4995568">
                <a:moveTo>
                  <a:pt x="0" y="0"/>
                </a:moveTo>
                <a:lnTo>
                  <a:pt x="3474992" y="0"/>
                </a:lnTo>
                <a:lnTo>
                  <a:pt x="3474992" y="4995568"/>
                </a:lnTo>
                <a:lnTo>
                  <a:pt x="0" y="49955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517" b="-3588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50969" y="17589"/>
            <a:ext cx="9037009" cy="5171659"/>
          </a:xfrm>
          <a:custGeom>
            <a:avLst/>
            <a:gdLst/>
            <a:ahLst/>
            <a:cxnLst/>
            <a:rect l="l" t="t" r="r" b="b"/>
            <a:pathLst>
              <a:path w="9037009" h="5171659">
                <a:moveTo>
                  <a:pt x="0" y="0"/>
                </a:moveTo>
                <a:lnTo>
                  <a:pt x="9037009" y="0"/>
                </a:lnTo>
                <a:lnTo>
                  <a:pt x="9037009" y="5171659"/>
                </a:lnTo>
                <a:lnTo>
                  <a:pt x="0" y="51716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848" t="-157178" r="-9841" b="-191254"/>
            </a:stretch>
          </a:blipFill>
        </p:spPr>
      </p:sp>
      <p:sp>
        <p:nvSpPr>
          <p:cNvPr id="15" name="AutoShape 15"/>
          <p:cNvSpPr/>
          <p:nvPr/>
        </p:nvSpPr>
        <p:spPr>
          <a:xfrm>
            <a:off x="22" y="5198083"/>
            <a:ext cx="18354471" cy="4762"/>
          </a:xfrm>
          <a:prstGeom prst="line">
            <a:avLst/>
          </a:prstGeom>
          <a:ln w="171450" cap="flat">
            <a:solidFill>
              <a:srgbClr val="9D9D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4746310" y="5189248"/>
            <a:ext cx="0" cy="5149563"/>
          </a:xfrm>
          <a:prstGeom prst="line">
            <a:avLst/>
          </a:prstGeom>
          <a:ln w="133350" cap="flat">
            <a:solidFill>
              <a:srgbClr val="9D9D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4051998" y="5143500"/>
            <a:ext cx="0" cy="5143500"/>
          </a:xfrm>
          <a:prstGeom prst="line">
            <a:avLst/>
          </a:prstGeom>
          <a:ln w="133350" cap="flat">
            <a:solidFill>
              <a:srgbClr val="9D9D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/>
          <p:cNvSpPr/>
          <p:nvPr/>
        </p:nvSpPr>
        <p:spPr>
          <a:xfrm>
            <a:off x="0" y="5291432"/>
            <a:ext cx="3985323" cy="4995568"/>
          </a:xfrm>
          <a:custGeom>
            <a:avLst/>
            <a:gdLst/>
            <a:ahLst/>
            <a:cxnLst/>
            <a:rect l="l" t="t" r="r" b="b"/>
            <a:pathLst>
              <a:path w="3985323" h="4995568">
                <a:moveTo>
                  <a:pt x="0" y="0"/>
                </a:moveTo>
                <a:lnTo>
                  <a:pt x="3985323" y="0"/>
                </a:lnTo>
                <a:lnTo>
                  <a:pt x="3985323" y="4995568"/>
                </a:lnTo>
                <a:lnTo>
                  <a:pt x="0" y="49955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635" r="-1681" b="-10318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25825" y="-53050"/>
            <a:ext cx="1005892" cy="1355981"/>
          </a:xfrm>
          <a:custGeom>
            <a:avLst/>
            <a:gdLst/>
            <a:ahLst/>
            <a:cxnLst/>
            <a:rect l="l" t="t" r="r" b="b"/>
            <a:pathLst>
              <a:path w="1005892" h="1355981">
                <a:moveTo>
                  <a:pt x="0" y="0"/>
                </a:moveTo>
                <a:lnTo>
                  <a:pt x="1005892" y="0"/>
                </a:lnTo>
                <a:lnTo>
                  <a:pt x="1005892" y="1355982"/>
                </a:lnTo>
                <a:lnTo>
                  <a:pt x="0" y="1355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50125" y="1423798"/>
            <a:ext cx="7132387" cy="675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3"/>
              </a:lnSpc>
            </a:pPr>
            <a:r>
              <a:rPr lang="en-US" sz="318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«Жасампаздық - бәрімізге өнеге»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3347" y="1473303"/>
            <a:ext cx="465322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9D9D9D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3347" y="2242097"/>
            <a:ext cx="284056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9D9D9D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3347" y="3034640"/>
            <a:ext cx="344956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9D9D9D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53347" y="4104359"/>
            <a:ext cx="447747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9D9D9D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98099" y="2275910"/>
            <a:ext cx="6193142" cy="53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4"/>
              </a:lnSpc>
              <a:spcBef>
                <a:spcPct val="0"/>
              </a:spcBef>
            </a:pPr>
            <a:r>
              <a:rPr lang="en-US" sz="284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«Шығармашыл бала - ойлы бала»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60080" y="4056988"/>
            <a:ext cx="7139025" cy="646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«Жаңашылдық - заман талабы»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54359" y="80557"/>
            <a:ext cx="6236882" cy="122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4"/>
              </a:lnSpc>
            </a:pPr>
            <a:r>
              <a:rPr lang="en-US" sz="2499" b="1" spc="37">
                <a:solidFill>
                  <a:srgbClr val="413C3C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Ақпан</a:t>
            </a:r>
          </a:p>
          <a:p>
            <a:pPr algn="ctr">
              <a:lnSpc>
                <a:spcPts val="3124"/>
              </a:lnSpc>
            </a:pPr>
            <a:r>
              <a:rPr lang="en-US" sz="2499" spc="37">
                <a:solidFill>
                  <a:srgbClr val="413C3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«ЖАСАМПАЗДЫҚ ПЕН ЖАҢАШЫЛДЫҚ АЙЫ»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837945" y="3040250"/>
            <a:ext cx="6313451" cy="60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9"/>
              </a:lnSpc>
              <a:spcBef>
                <a:spcPct val="0"/>
              </a:spcBef>
            </a:pPr>
            <a:r>
              <a:rPr lang="en-US" sz="320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«Өнерлі бала өрге жүзер»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0" y="1455332"/>
            <a:ext cx="921286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-174979" y="2418627"/>
            <a:ext cx="938784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0" y="3163800"/>
            <a:ext cx="921286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-66493" y="4044863"/>
            <a:ext cx="9279362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822126" y="1455332"/>
            <a:ext cx="0" cy="3702751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66493" y="5229225"/>
            <a:ext cx="18354471" cy="4762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9212869" y="0"/>
            <a:ext cx="9075109" cy="5176929"/>
          </a:xfrm>
          <a:custGeom>
            <a:avLst/>
            <a:gdLst/>
            <a:ahLst/>
            <a:cxnLst/>
            <a:rect l="l" t="t" r="r" b="b"/>
            <a:pathLst>
              <a:path w="9075109" h="5176929">
                <a:moveTo>
                  <a:pt x="0" y="0"/>
                </a:moveTo>
                <a:lnTo>
                  <a:pt x="9075109" y="0"/>
                </a:lnTo>
                <a:lnTo>
                  <a:pt x="9075109" y="5176929"/>
                </a:lnTo>
                <a:lnTo>
                  <a:pt x="0" y="5176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7" t="-155984" r="-13720" b="-18697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61162" y="5291432"/>
            <a:ext cx="3706485" cy="4995568"/>
          </a:xfrm>
          <a:custGeom>
            <a:avLst/>
            <a:gdLst/>
            <a:ahLst/>
            <a:cxnLst/>
            <a:rect l="l" t="t" r="r" b="b"/>
            <a:pathLst>
              <a:path w="3706485" h="4995568">
                <a:moveTo>
                  <a:pt x="0" y="0"/>
                </a:moveTo>
                <a:lnTo>
                  <a:pt x="3706485" y="0"/>
                </a:lnTo>
                <a:lnTo>
                  <a:pt x="3706485" y="4995568"/>
                </a:lnTo>
                <a:lnTo>
                  <a:pt x="0" y="4995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460" b="-3496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71673" y="5295900"/>
            <a:ext cx="3516327" cy="4991100"/>
          </a:xfrm>
          <a:custGeom>
            <a:avLst/>
            <a:gdLst/>
            <a:ahLst/>
            <a:cxnLst/>
            <a:rect l="l" t="t" r="r" b="b"/>
            <a:pathLst>
              <a:path w="3516327" h="4991100">
                <a:moveTo>
                  <a:pt x="0" y="0"/>
                </a:moveTo>
                <a:lnTo>
                  <a:pt x="3516327" y="0"/>
                </a:lnTo>
                <a:lnTo>
                  <a:pt x="3516327" y="4991100"/>
                </a:lnTo>
                <a:lnTo>
                  <a:pt x="0" y="4991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519" b="-3480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64977" y="5295900"/>
            <a:ext cx="3229510" cy="4991100"/>
          </a:xfrm>
          <a:custGeom>
            <a:avLst/>
            <a:gdLst/>
            <a:ahLst/>
            <a:cxnLst/>
            <a:rect l="l" t="t" r="r" b="b"/>
            <a:pathLst>
              <a:path w="3229510" h="4991100">
                <a:moveTo>
                  <a:pt x="0" y="0"/>
                </a:moveTo>
                <a:lnTo>
                  <a:pt x="3229510" y="0"/>
                </a:lnTo>
                <a:lnTo>
                  <a:pt x="3229510" y="4991100"/>
                </a:lnTo>
                <a:lnTo>
                  <a:pt x="0" y="4991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790" b="-2411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291432"/>
            <a:ext cx="3198302" cy="4995568"/>
          </a:xfrm>
          <a:custGeom>
            <a:avLst/>
            <a:gdLst/>
            <a:ahLst/>
            <a:cxnLst/>
            <a:rect l="l" t="t" r="r" b="b"/>
            <a:pathLst>
              <a:path w="3198302" h="4995568">
                <a:moveTo>
                  <a:pt x="0" y="0"/>
                </a:moveTo>
                <a:lnTo>
                  <a:pt x="3198302" y="0"/>
                </a:lnTo>
                <a:lnTo>
                  <a:pt x="3198302" y="4995568"/>
                </a:lnTo>
                <a:lnTo>
                  <a:pt x="0" y="49955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399" b="-24027"/>
            </a:stretch>
          </a:blipFill>
        </p:spPr>
      </p:sp>
      <p:sp>
        <p:nvSpPr>
          <p:cNvPr id="13" name="AutoShape 13"/>
          <p:cNvSpPr/>
          <p:nvPr/>
        </p:nvSpPr>
        <p:spPr>
          <a:xfrm flipH="1">
            <a:off x="6494487" y="5143500"/>
            <a:ext cx="0" cy="5147152"/>
          </a:xfrm>
          <a:prstGeom prst="line">
            <a:avLst/>
          </a:prstGeom>
          <a:ln w="1333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3264977" y="5229225"/>
            <a:ext cx="0" cy="5016095"/>
          </a:xfrm>
          <a:prstGeom prst="line">
            <a:avLst/>
          </a:prstGeom>
          <a:ln w="1333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H="1">
            <a:off x="14704998" y="5176929"/>
            <a:ext cx="0" cy="5147152"/>
          </a:xfrm>
          <a:prstGeom prst="line">
            <a:avLst/>
          </a:prstGeom>
          <a:ln w="1333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H="1">
            <a:off x="10334322" y="5295900"/>
            <a:ext cx="0" cy="5147152"/>
          </a:xfrm>
          <a:prstGeom prst="line">
            <a:avLst/>
          </a:prstGeom>
          <a:ln w="1333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9222341" y="0"/>
            <a:ext cx="0" cy="5229225"/>
          </a:xfrm>
          <a:prstGeom prst="line">
            <a:avLst/>
          </a:prstGeom>
          <a:ln w="1333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/>
          <p:cNvSpPr/>
          <p:nvPr/>
        </p:nvSpPr>
        <p:spPr>
          <a:xfrm>
            <a:off x="10400997" y="5295900"/>
            <a:ext cx="4268900" cy="4991100"/>
          </a:xfrm>
          <a:custGeom>
            <a:avLst/>
            <a:gdLst/>
            <a:ahLst/>
            <a:cxnLst/>
            <a:rect l="l" t="t" r="r" b="b"/>
            <a:pathLst>
              <a:path w="4268900" h="4991100">
                <a:moveTo>
                  <a:pt x="0" y="0"/>
                </a:moveTo>
                <a:lnTo>
                  <a:pt x="4268900" y="0"/>
                </a:lnTo>
                <a:lnTo>
                  <a:pt x="4268900" y="4991100"/>
                </a:lnTo>
                <a:lnTo>
                  <a:pt x="0" y="4991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0859" r="-822" b="-45591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6448" y="33488"/>
            <a:ext cx="1331356" cy="1331356"/>
          </a:xfrm>
          <a:custGeom>
            <a:avLst/>
            <a:gdLst/>
            <a:ahLst/>
            <a:cxnLst/>
            <a:rect l="l" t="t" r="r" b="b"/>
            <a:pathLst>
              <a:path w="1331356" h="1331356">
                <a:moveTo>
                  <a:pt x="0" y="0"/>
                </a:moveTo>
                <a:lnTo>
                  <a:pt x="1331356" y="0"/>
                </a:lnTo>
                <a:lnTo>
                  <a:pt x="1331356" y="1331356"/>
                </a:lnTo>
                <a:lnTo>
                  <a:pt x="0" y="133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174787" y="1569207"/>
            <a:ext cx="7741628" cy="56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2"/>
              </a:lnSpc>
            </a:pPr>
            <a:r>
              <a:rPr lang="en-US" sz="259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«Патриотизм - ата-анаңды құрметтей білуің...»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62154" y="1553928"/>
            <a:ext cx="298034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000000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5264" y="2349888"/>
            <a:ext cx="334924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000000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8777" y="3196186"/>
            <a:ext cx="297685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000000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48777" y="4106776"/>
            <a:ext cx="376933" cy="57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2800" b="1">
                <a:solidFill>
                  <a:srgbClr val="000000"/>
                </a:solidFill>
                <a:latin typeface="Telegraf Medium"/>
                <a:ea typeface="Telegraf Medium"/>
                <a:cs typeface="Telegraf Medium"/>
                <a:sym typeface="Telegraf Medium"/>
              </a:rPr>
              <a:t>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16512" y="2546816"/>
            <a:ext cx="7858179" cy="416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9"/>
              </a:lnSpc>
              <a:spcBef>
                <a:spcPct val="0"/>
              </a:spcBef>
            </a:pPr>
            <a:r>
              <a:rPr lang="en-US" sz="217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«Тәуелсіздік - тәтті сөз ғана емес, ұлттық жауапкершілік»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7820" y="4268701"/>
            <a:ext cx="7906871" cy="475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1"/>
              </a:lnSpc>
              <a:spcBef>
                <a:spcPct val="0"/>
              </a:spcBef>
            </a:pPr>
            <a:r>
              <a:rPr lang="en-US" sz="253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«Патриотизмі жоқ халық жаны жоқ тәнмен тең»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264678"/>
            <a:ext cx="7867948" cy="909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r>
              <a:rPr lang="en-US" sz="2740" b="1" spc="4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НАУРЫЗ</a:t>
            </a:r>
          </a:p>
          <a:p>
            <a:pPr algn="ctr">
              <a:lnSpc>
                <a:spcPts val="3426"/>
              </a:lnSpc>
            </a:pPr>
            <a:r>
              <a:rPr lang="en-US" sz="2740" spc="4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«Тәуелсіздік және  отаншылдық айы»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45862" y="3329536"/>
            <a:ext cx="7652394" cy="47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  <a:spcBef>
                <a:spcPct val="0"/>
              </a:spcBef>
            </a:pPr>
            <a:r>
              <a:rPr lang="en-US" sz="252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«Ар-намыс қана тәуелсіздікке тірек бола алады»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778</Words>
  <Application>Microsoft Office PowerPoint</Application>
  <PresentationFormat>Произвольный</PresentationFormat>
  <Paragraphs>130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Times New Roman Ultra-Bold</vt:lpstr>
      <vt:lpstr>Telegraf</vt:lpstr>
      <vt:lpstr>Arial</vt:lpstr>
      <vt:lpstr>Calibri</vt:lpstr>
      <vt:lpstr>Times New Roman Italics</vt:lpstr>
      <vt:lpstr>Telegraf Medium</vt:lpstr>
      <vt:lpstr>Times New Roman</vt:lpstr>
      <vt:lpstr>Times New Roman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Department Name Here</dc:title>
  <cp:lastModifiedBy>ЗДРавствуйте</cp:lastModifiedBy>
  <cp:revision>5</cp:revision>
  <dcterms:created xsi:type="dcterms:W3CDTF">2006-08-16T00:00:00Z</dcterms:created>
  <dcterms:modified xsi:type="dcterms:W3CDTF">2025-06-26T06:53:17Z</dcterms:modified>
  <dc:identifier>DAGlhwu-PYQ</dc:identifier>
</cp:coreProperties>
</file>